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4" r:id="rId3"/>
    <p:sldId id="261" r:id="rId4"/>
    <p:sldId id="272" r:id="rId5"/>
    <p:sldId id="268" r:id="rId6"/>
    <p:sldId id="269" r:id="rId7"/>
    <p:sldId id="270" r:id="rId8"/>
    <p:sldId id="271" r:id="rId9"/>
    <p:sldId id="260" r:id="rId10"/>
    <p:sldId id="273" r:id="rId11"/>
    <p:sldId id="262" r:id="rId12"/>
    <p:sldId id="265" r:id="rId13"/>
    <p:sldId id="266" r:id="rId14"/>
    <p:sldId id="267" r:id="rId15"/>
    <p:sldId id="263" r:id="rId16"/>
    <p:sldId id="264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6CD150-4847-432E-B6C6-A0321659CB07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C1DD2B0-8452-4495-AD27-594BCE4595DF}">
      <dgm:prSet phldrT="[Testo]"/>
      <dgm:spPr/>
      <dgm:t>
        <a:bodyPr/>
        <a:lstStyle/>
        <a:p>
          <a:r>
            <a:rPr lang="it-IT" dirty="0" err="1" smtClean="0"/>
            <a:t>Choice</a:t>
          </a:r>
          <a:r>
            <a:rPr lang="it-IT" dirty="0" smtClean="0"/>
            <a:t> of fungicide</a:t>
          </a:r>
          <a:endParaRPr lang="it-IT" dirty="0"/>
        </a:p>
      </dgm:t>
    </dgm:pt>
    <dgm:pt modelId="{3BE5793E-48C7-445D-89B5-05A603D11CC9}" type="parTrans" cxnId="{8E5AAE71-1CEB-4E5E-B142-41B052EB5DA0}">
      <dgm:prSet/>
      <dgm:spPr/>
      <dgm:t>
        <a:bodyPr/>
        <a:lstStyle/>
        <a:p>
          <a:endParaRPr lang="it-IT"/>
        </a:p>
      </dgm:t>
    </dgm:pt>
    <dgm:pt modelId="{9B284118-E6BF-4AE6-A9B2-C29AABE97DAD}" type="sibTrans" cxnId="{8E5AAE71-1CEB-4E5E-B142-41B052EB5DA0}">
      <dgm:prSet/>
      <dgm:spPr/>
      <dgm:t>
        <a:bodyPr/>
        <a:lstStyle/>
        <a:p>
          <a:endParaRPr lang="it-IT"/>
        </a:p>
      </dgm:t>
    </dgm:pt>
    <dgm:pt modelId="{A3D65099-FD4C-4414-AF45-DE908D36CB40}">
      <dgm:prSet phldrT="[Testo]"/>
      <dgm:spPr>
        <a:solidFill>
          <a:srgbClr val="0070C0"/>
        </a:solidFill>
      </dgm:spPr>
      <dgm:t>
        <a:bodyPr/>
        <a:lstStyle/>
        <a:p>
          <a:r>
            <a:rPr lang="it-IT" dirty="0" smtClean="0"/>
            <a:t>Knowledge of fungicide</a:t>
          </a:r>
          <a:endParaRPr lang="it-IT" dirty="0"/>
        </a:p>
      </dgm:t>
    </dgm:pt>
    <dgm:pt modelId="{BF15CE5C-DADF-4908-9A80-F2D8E1B3E30D}" type="parTrans" cxnId="{1F5233B0-8B6B-4B42-A9A1-9F07AA474CAF}">
      <dgm:prSet/>
      <dgm:spPr/>
      <dgm:t>
        <a:bodyPr/>
        <a:lstStyle/>
        <a:p>
          <a:endParaRPr lang="it-IT"/>
        </a:p>
      </dgm:t>
    </dgm:pt>
    <dgm:pt modelId="{6E309DFF-A6A0-4FBF-BA7C-C6F88F31745F}" type="sibTrans" cxnId="{1F5233B0-8B6B-4B42-A9A1-9F07AA474CAF}">
      <dgm:prSet/>
      <dgm:spPr/>
      <dgm:t>
        <a:bodyPr/>
        <a:lstStyle/>
        <a:p>
          <a:endParaRPr lang="it-IT"/>
        </a:p>
      </dgm:t>
    </dgm:pt>
    <dgm:pt modelId="{AEFAA529-4343-4702-BAFA-D9E08E73A831}">
      <dgm:prSet phldrT="[Testo]"/>
      <dgm:spPr/>
      <dgm:t>
        <a:bodyPr/>
        <a:lstStyle/>
        <a:p>
          <a:r>
            <a:rPr lang="it-IT" dirty="0" err="1" smtClean="0"/>
            <a:t>crop</a:t>
          </a:r>
          <a:endParaRPr lang="it-IT" dirty="0"/>
        </a:p>
      </dgm:t>
    </dgm:pt>
    <dgm:pt modelId="{154BD272-3055-4F4E-8D49-C5D22B4F67E0}" type="parTrans" cxnId="{776F5E9E-C2A4-48FA-AA46-4DF9821813FB}">
      <dgm:prSet/>
      <dgm:spPr/>
      <dgm:t>
        <a:bodyPr/>
        <a:lstStyle/>
        <a:p>
          <a:endParaRPr lang="it-IT"/>
        </a:p>
      </dgm:t>
    </dgm:pt>
    <dgm:pt modelId="{690877D7-CD7F-417D-9F0D-9C85AE92D6BE}" type="sibTrans" cxnId="{776F5E9E-C2A4-48FA-AA46-4DF9821813FB}">
      <dgm:prSet/>
      <dgm:spPr/>
      <dgm:t>
        <a:bodyPr/>
        <a:lstStyle/>
        <a:p>
          <a:endParaRPr lang="it-IT"/>
        </a:p>
      </dgm:t>
    </dgm:pt>
    <dgm:pt modelId="{738F357D-0D7A-4117-BF5C-4AB6B25750A4}">
      <dgm:prSet phldrT="[Testo]"/>
      <dgm:spPr>
        <a:solidFill>
          <a:srgbClr val="C00000"/>
        </a:solidFill>
      </dgm:spPr>
      <dgm:t>
        <a:bodyPr/>
        <a:lstStyle/>
        <a:p>
          <a:r>
            <a:rPr lang="it-IT" dirty="0" err="1" smtClean="0"/>
            <a:t>Disease</a:t>
          </a:r>
          <a:r>
            <a:rPr lang="it-IT" dirty="0" smtClean="0"/>
            <a:t> pressure</a:t>
          </a:r>
          <a:endParaRPr lang="it-IT" dirty="0"/>
        </a:p>
      </dgm:t>
    </dgm:pt>
    <dgm:pt modelId="{2674A3C8-0192-40AF-A397-B47BA9B00477}" type="parTrans" cxnId="{717A5C89-FF5A-4772-A857-FE7484756E23}">
      <dgm:prSet/>
      <dgm:spPr/>
      <dgm:t>
        <a:bodyPr/>
        <a:lstStyle/>
        <a:p>
          <a:endParaRPr lang="it-IT"/>
        </a:p>
      </dgm:t>
    </dgm:pt>
    <dgm:pt modelId="{3E3E940B-7AA1-47E6-87A2-84C5146AFBA6}" type="sibTrans" cxnId="{717A5C89-FF5A-4772-A857-FE7484756E23}">
      <dgm:prSet/>
      <dgm:spPr/>
      <dgm:t>
        <a:bodyPr/>
        <a:lstStyle/>
        <a:p>
          <a:endParaRPr lang="it-IT"/>
        </a:p>
      </dgm:t>
    </dgm:pt>
    <dgm:pt modelId="{DFE5DDE5-6BC3-44FA-A220-6D4BFAA48D0A}">
      <dgm:prSet/>
      <dgm:spPr>
        <a:solidFill>
          <a:srgbClr val="FFC000"/>
        </a:solidFill>
      </dgm:spPr>
      <dgm:t>
        <a:bodyPr/>
        <a:lstStyle/>
        <a:p>
          <a:r>
            <a:rPr lang="it-IT" b="1" dirty="0" err="1" smtClean="0"/>
            <a:t>Presenceo</a:t>
          </a:r>
          <a:r>
            <a:rPr lang="it-IT" b="1" dirty="0" smtClean="0"/>
            <a:t> of </a:t>
          </a:r>
          <a:r>
            <a:rPr lang="it-IT" b="1" dirty="0" err="1" smtClean="0"/>
            <a:t>other</a:t>
          </a:r>
          <a:r>
            <a:rPr lang="it-IT" b="1" dirty="0" smtClean="0"/>
            <a:t> </a:t>
          </a:r>
          <a:r>
            <a:rPr lang="it-IT" b="1" dirty="0" err="1" smtClean="0"/>
            <a:t>diseases</a:t>
          </a:r>
          <a:endParaRPr lang="it-IT" b="1" dirty="0"/>
        </a:p>
      </dgm:t>
    </dgm:pt>
    <dgm:pt modelId="{69AD00D6-A10B-41AE-84D8-8525F575941D}" type="parTrans" cxnId="{2A4CB3E5-0304-4DE0-A863-3C2674372129}">
      <dgm:prSet/>
      <dgm:spPr/>
      <dgm:t>
        <a:bodyPr/>
        <a:lstStyle/>
        <a:p>
          <a:endParaRPr lang="it-IT"/>
        </a:p>
      </dgm:t>
    </dgm:pt>
    <dgm:pt modelId="{5D6D13FB-02D5-424A-8FE5-156EB3E5364A}" type="sibTrans" cxnId="{2A4CB3E5-0304-4DE0-A863-3C2674372129}">
      <dgm:prSet/>
      <dgm:spPr/>
      <dgm:t>
        <a:bodyPr/>
        <a:lstStyle/>
        <a:p>
          <a:endParaRPr lang="it-IT"/>
        </a:p>
      </dgm:t>
    </dgm:pt>
    <dgm:pt modelId="{CFE4A099-B5F1-4290-893B-1821458FD61B}" type="pres">
      <dgm:prSet presAssocID="{3F6CD150-4847-432E-B6C6-A0321659CB0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F508704D-AE4A-4202-98F8-D1CCCFAAC90A}" type="pres">
      <dgm:prSet presAssocID="{DC1DD2B0-8452-4495-AD27-594BCE4595DF}" presName="singleCycle" presStyleCnt="0"/>
      <dgm:spPr/>
    </dgm:pt>
    <dgm:pt modelId="{780C6EBE-D858-48BD-A496-72F63AE5AB02}" type="pres">
      <dgm:prSet presAssocID="{DC1DD2B0-8452-4495-AD27-594BCE4595DF}" presName="singleCenter" presStyleLbl="node1" presStyleIdx="0" presStyleCnt="5" custScaleX="140002" custScaleY="110002" custLinFactNeighborX="438" custLinFactNeighborY="956">
        <dgm:presLayoutVars>
          <dgm:chMax val="7"/>
          <dgm:chPref val="7"/>
        </dgm:presLayoutVars>
      </dgm:prSet>
      <dgm:spPr/>
      <dgm:t>
        <a:bodyPr/>
        <a:lstStyle/>
        <a:p>
          <a:endParaRPr lang="it-IT"/>
        </a:p>
      </dgm:t>
    </dgm:pt>
    <dgm:pt modelId="{D4614FDA-9623-407D-9882-6F9057930F8F}" type="pres">
      <dgm:prSet presAssocID="{BF15CE5C-DADF-4908-9A80-F2D8E1B3E30D}" presName="Name56" presStyleLbl="parChTrans1D2" presStyleIdx="0" presStyleCnt="4"/>
      <dgm:spPr/>
      <dgm:t>
        <a:bodyPr/>
        <a:lstStyle/>
        <a:p>
          <a:endParaRPr lang="it-IT"/>
        </a:p>
      </dgm:t>
    </dgm:pt>
    <dgm:pt modelId="{098AEFF1-EC48-4842-B7C3-70BEEE2C3C9C}" type="pres">
      <dgm:prSet presAssocID="{A3D65099-FD4C-4414-AF45-DE908D36CB40}" presName="text0" presStyleLbl="node1" presStyleIdx="1" presStyleCnt="5" custScaleX="190551" custScaleY="11654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D94806-3A29-4A88-854C-804575AA16CA}" type="pres">
      <dgm:prSet presAssocID="{154BD272-3055-4F4E-8D49-C5D22B4F67E0}" presName="Name56" presStyleLbl="parChTrans1D2" presStyleIdx="1" presStyleCnt="4"/>
      <dgm:spPr/>
      <dgm:t>
        <a:bodyPr/>
        <a:lstStyle/>
        <a:p>
          <a:endParaRPr lang="it-IT"/>
        </a:p>
      </dgm:t>
    </dgm:pt>
    <dgm:pt modelId="{DC6C035B-EA01-4820-BDCA-367D57347082}" type="pres">
      <dgm:prSet presAssocID="{AEFAA529-4343-4702-BAFA-D9E08E73A831}" presName="text0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6829373-A759-4835-90C0-9C3F5E22D8EF}" type="pres">
      <dgm:prSet presAssocID="{2674A3C8-0192-40AF-A397-B47BA9B00477}" presName="Name56" presStyleLbl="parChTrans1D2" presStyleIdx="2" presStyleCnt="4"/>
      <dgm:spPr/>
      <dgm:t>
        <a:bodyPr/>
        <a:lstStyle/>
        <a:p>
          <a:endParaRPr lang="it-IT"/>
        </a:p>
      </dgm:t>
    </dgm:pt>
    <dgm:pt modelId="{5F1CE3AA-0FDA-4869-B35B-0574FA859462}" type="pres">
      <dgm:prSet presAssocID="{738F357D-0D7A-4117-BF5C-4AB6B25750A4}" presName="text0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3DB23F3-F88D-4753-96EA-EAE5B8A87B5E}" type="pres">
      <dgm:prSet presAssocID="{69AD00D6-A10B-41AE-84D8-8525F575941D}" presName="Name56" presStyleLbl="parChTrans1D2" presStyleIdx="3" presStyleCnt="4"/>
      <dgm:spPr/>
      <dgm:t>
        <a:bodyPr/>
        <a:lstStyle/>
        <a:p>
          <a:endParaRPr lang="it-IT"/>
        </a:p>
      </dgm:t>
    </dgm:pt>
    <dgm:pt modelId="{DA7DD9D7-92A2-4EE3-B5DC-64C554CDBFBC}" type="pres">
      <dgm:prSet presAssocID="{DFE5DDE5-6BC3-44FA-A220-6D4BFAA48D0A}" presName="text0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D7CF0FD-7271-4DBD-9751-0C7C77CA84D6}" type="presOf" srcId="{AEFAA529-4343-4702-BAFA-D9E08E73A831}" destId="{DC6C035B-EA01-4820-BDCA-367D57347082}" srcOrd="0" destOrd="0" presId="urn:microsoft.com/office/officeart/2008/layout/RadialCluster"/>
    <dgm:cxn modelId="{B085A936-9DA9-42DC-B256-EF6EBBF21C0C}" type="presOf" srcId="{DC1DD2B0-8452-4495-AD27-594BCE4595DF}" destId="{780C6EBE-D858-48BD-A496-72F63AE5AB02}" srcOrd="0" destOrd="0" presId="urn:microsoft.com/office/officeart/2008/layout/RadialCluster"/>
    <dgm:cxn modelId="{717A5C89-FF5A-4772-A857-FE7484756E23}" srcId="{DC1DD2B0-8452-4495-AD27-594BCE4595DF}" destId="{738F357D-0D7A-4117-BF5C-4AB6B25750A4}" srcOrd="2" destOrd="0" parTransId="{2674A3C8-0192-40AF-A397-B47BA9B00477}" sibTransId="{3E3E940B-7AA1-47E6-87A2-84C5146AFBA6}"/>
    <dgm:cxn modelId="{2A4CB3E5-0304-4DE0-A863-3C2674372129}" srcId="{DC1DD2B0-8452-4495-AD27-594BCE4595DF}" destId="{DFE5DDE5-6BC3-44FA-A220-6D4BFAA48D0A}" srcOrd="3" destOrd="0" parTransId="{69AD00D6-A10B-41AE-84D8-8525F575941D}" sibTransId="{5D6D13FB-02D5-424A-8FE5-156EB3E5364A}"/>
    <dgm:cxn modelId="{776F5E9E-C2A4-48FA-AA46-4DF9821813FB}" srcId="{DC1DD2B0-8452-4495-AD27-594BCE4595DF}" destId="{AEFAA529-4343-4702-BAFA-D9E08E73A831}" srcOrd="1" destOrd="0" parTransId="{154BD272-3055-4F4E-8D49-C5D22B4F67E0}" sibTransId="{690877D7-CD7F-417D-9F0D-9C85AE92D6BE}"/>
    <dgm:cxn modelId="{8E5AAE71-1CEB-4E5E-B142-41B052EB5DA0}" srcId="{3F6CD150-4847-432E-B6C6-A0321659CB07}" destId="{DC1DD2B0-8452-4495-AD27-594BCE4595DF}" srcOrd="0" destOrd="0" parTransId="{3BE5793E-48C7-445D-89B5-05A603D11CC9}" sibTransId="{9B284118-E6BF-4AE6-A9B2-C29AABE97DAD}"/>
    <dgm:cxn modelId="{1F5233B0-8B6B-4B42-A9A1-9F07AA474CAF}" srcId="{DC1DD2B0-8452-4495-AD27-594BCE4595DF}" destId="{A3D65099-FD4C-4414-AF45-DE908D36CB40}" srcOrd="0" destOrd="0" parTransId="{BF15CE5C-DADF-4908-9A80-F2D8E1B3E30D}" sibTransId="{6E309DFF-A6A0-4FBF-BA7C-C6F88F31745F}"/>
    <dgm:cxn modelId="{436E0D69-F75B-4C27-AB6C-64EC43B9CFB0}" type="presOf" srcId="{2674A3C8-0192-40AF-A397-B47BA9B00477}" destId="{26829373-A759-4835-90C0-9C3F5E22D8EF}" srcOrd="0" destOrd="0" presId="urn:microsoft.com/office/officeart/2008/layout/RadialCluster"/>
    <dgm:cxn modelId="{7C9975D4-F235-40ED-851F-F76744025891}" type="presOf" srcId="{A3D65099-FD4C-4414-AF45-DE908D36CB40}" destId="{098AEFF1-EC48-4842-B7C3-70BEEE2C3C9C}" srcOrd="0" destOrd="0" presId="urn:microsoft.com/office/officeart/2008/layout/RadialCluster"/>
    <dgm:cxn modelId="{72F4CA18-A4F7-464B-903B-A35E4840A5AC}" type="presOf" srcId="{BF15CE5C-DADF-4908-9A80-F2D8E1B3E30D}" destId="{D4614FDA-9623-407D-9882-6F9057930F8F}" srcOrd="0" destOrd="0" presId="urn:microsoft.com/office/officeart/2008/layout/RadialCluster"/>
    <dgm:cxn modelId="{1AE9485D-E410-4462-B3E5-1D666E3FBFD4}" type="presOf" srcId="{DFE5DDE5-6BC3-44FA-A220-6D4BFAA48D0A}" destId="{DA7DD9D7-92A2-4EE3-B5DC-64C554CDBFBC}" srcOrd="0" destOrd="0" presId="urn:microsoft.com/office/officeart/2008/layout/RadialCluster"/>
    <dgm:cxn modelId="{D1487D21-96AC-4156-98E2-387CE4AE2971}" type="presOf" srcId="{3F6CD150-4847-432E-B6C6-A0321659CB07}" destId="{CFE4A099-B5F1-4290-893B-1821458FD61B}" srcOrd="0" destOrd="0" presId="urn:microsoft.com/office/officeart/2008/layout/RadialCluster"/>
    <dgm:cxn modelId="{D56E9CEB-9AA5-4886-956D-6B1370B89D4D}" type="presOf" srcId="{69AD00D6-A10B-41AE-84D8-8525F575941D}" destId="{83DB23F3-F88D-4753-96EA-EAE5B8A87B5E}" srcOrd="0" destOrd="0" presId="urn:microsoft.com/office/officeart/2008/layout/RadialCluster"/>
    <dgm:cxn modelId="{0FECF45A-4CE6-4936-80BC-109571290431}" type="presOf" srcId="{738F357D-0D7A-4117-BF5C-4AB6B25750A4}" destId="{5F1CE3AA-0FDA-4869-B35B-0574FA859462}" srcOrd="0" destOrd="0" presId="urn:microsoft.com/office/officeart/2008/layout/RadialCluster"/>
    <dgm:cxn modelId="{B037EDC6-5E83-4058-B07F-9890D343C3B8}" type="presOf" srcId="{154BD272-3055-4F4E-8D49-C5D22B4F67E0}" destId="{B7D94806-3A29-4A88-854C-804575AA16CA}" srcOrd="0" destOrd="0" presId="urn:microsoft.com/office/officeart/2008/layout/RadialCluster"/>
    <dgm:cxn modelId="{65FDD9FA-8C03-4CE5-B4DF-B3EC4DD1EAEB}" type="presParOf" srcId="{CFE4A099-B5F1-4290-893B-1821458FD61B}" destId="{F508704D-AE4A-4202-98F8-D1CCCFAAC90A}" srcOrd="0" destOrd="0" presId="urn:microsoft.com/office/officeart/2008/layout/RadialCluster"/>
    <dgm:cxn modelId="{A0CF9B0D-1136-431F-9847-048FC391B298}" type="presParOf" srcId="{F508704D-AE4A-4202-98F8-D1CCCFAAC90A}" destId="{780C6EBE-D858-48BD-A496-72F63AE5AB02}" srcOrd="0" destOrd="0" presId="urn:microsoft.com/office/officeart/2008/layout/RadialCluster"/>
    <dgm:cxn modelId="{B2562AE3-06AC-499C-AE41-BAE467F80971}" type="presParOf" srcId="{F508704D-AE4A-4202-98F8-D1CCCFAAC90A}" destId="{D4614FDA-9623-407D-9882-6F9057930F8F}" srcOrd="1" destOrd="0" presId="urn:microsoft.com/office/officeart/2008/layout/RadialCluster"/>
    <dgm:cxn modelId="{A998DDFE-D414-4FF2-9652-5EE06CFAA97F}" type="presParOf" srcId="{F508704D-AE4A-4202-98F8-D1CCCFAAC90A}" destId="{098AEFF1-EC48-4842-B7C3-70BEEE2C3C9C}" srcOrd="2" destOrd="0" presId="urn:microsoft.com/office/officeart/2008/layout/RadialCluster"/>
    <dgm:cxn modelId="{0C2026F3-41A9-407F-8DB9-2C197D6885E9}" type="presParOf" srcId="{F508704D-AE4A-4202-98F8-D1CCCFAAC90A}" destId="{B7D94806-3A29-4A88-854C-804575AA16CA}" srcOrd="3" destOrd="0" presId="urn:microsoft.com/office/officeart/2008/layout/RadialCluster"/>
    <dgm:cxn modelId="{D00F454C-7848-4F8F-946F-0C8C27DB714D}" type="presParOf" srcId="{F508704D-AE4A-4202-98F8-D1CCCFAAC90A}" destId="{DC6C035B-EA01-4820-BDCA-367D57347082}" srcOrd="4" destOrd="0" presId="urn:microsoft.com/office/officeart/2008/layout/RadialCluster"/>
    <dgm:cxn modelId="{8CDD55F5-CBA2-4002-99EC-3EFF0078B432}" type="presParOf" srcId="{F508704D-AE4A-4202-98F8-D1CCCFAAC90A}" destId="{26829373-A759-4835-90C0-9C3F5E22D8EF}" srcOrd="5" destOrd="0" presId="urn:microsoft.com/office/officeart/2008/layout/RadialCluster"/>
    <dgm:cxn modelId="{3FBBC7C5-56DF-4AED-A961-40AEC4F85EE8}" type="presParOf" srcId="{F508704D-AE4A-4202-98F8-D1CCCFAAC90A}" destId="{5F1CE3AA-0FDA-4869-B35B-0574FA859462}" srcOrd="6" destOrd="0" presId="urn:microsoft.com/office/officeart/2008/layout/RadialCluster"/>
    <dgm:cxn modelId="{B4823C26-7128-413C-BF46-57ACC0E9BEF0}" type="presParOf" srcId="{F508704D-AE4A-4202-98F8-D1CCCFAAC90A}" destId="{83DB23F3-F88D-4753-96EA-EAE5B8A87B5E}" srcOrd="7" destOrd="0" presId="urn:microsoft.com/office/officeart/2008/layout/RadialCluster"/>
    <dgm:cxn modelId="{43072BFC-BFD0-41AC-9607-5C7CFE63054D}" type="presParOf" srcId="{F508704D-AE4A-4202-98F8-D1CCCFAAC90A}" destId="{DA7DD9D7-92A2-4EE3-B5DC-64C554CDBFBC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C6EBE-D858-48BD-A496-72F63AE5AB02}">
      <dsp:nvSpPr>
        <dsp:cNvPr id="0" name=""/>
        <dsp:cNvSpPr/>
      </dsp:nvSpPr>
      <dsp:spPr>
        <a:xfrm>
          <a:off x="2818656" y="1684759"/>
          <a:ext cx="2016280" cy="1584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dirty="0" err="1" smtClean="0"/>
            <a:t>Choice</a:t>
          </a:r>
          <a:r>
            <a:rPr lang="it-IT" sz="3400" kern="1200" dirty="0" smtClean="0"/>
            <a:t> of fungicide</a:t>
          </a:r>
          <a:endParaRPr lang="it-IT" sz="3400" kern="1200" dirty="0"/>
        </a:p>
      </dsp:txBody>
      <dsp:txXfrm>
        <a:off x="2895992" y="1762095"/>
        <a:ext cx="1861608" cy="1429554"/>
      </dsp:txXfrm>
    </dsp:sp>
    <dsp:sp modelId="{D4614FDA-9623-407D-9882-6F9057930F8F}">
      <dsp:nvSpPr>
        <dsp:cNvPr id="0" name=""/>
        <dsp:cNvSpPr/>
      </dsp:nvSpPr>
      <dsp:spPr>
        <a:xfrm rot="16170451">
          <a:off x="3517553" y="1384913"/>
          <a:ext cx="5997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971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AEFF1-EC48-4842-B7C3-70BEEE2C3C9C}">
      <dsp:nvSpPr>
        <dsp:cNvPr id="0" name=""/>
        <dsp:cNvSpPr/>
      </dsp:nvSpPr>
      <dsp:spPr>
        <a:xfrm>
          <a:off x="2890667" y="-39498"/>
          <a:ext cx="1838665" cy="112456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Knowledge of fungicide</a:t>
          </a:r>
          <a:endParaRPr lang="it-IT" sz="2600" kern="1200" dirty="0"/>
        </a:p>
      </dsp:txBody>
      <dsp:txXfrm>
        <a:off x="2945564" y="15399"/>
        <a:ext cx="1728871" cy="1014772"/>
      </dsp:txXfrm>
    </dsp:sp>
    <dsp:sp modelId="{B7D94806-3A29-4A88-854C-804575AA16CA}">
      <dsp:nvSpPr>
        <dsp:cNvPr id="0" name=""/>
        <dsp:cNvSpPr/>
      </dsp:nvSpPr>
      <dsp:spPr>
        <a:xfrm rot="21533698">
          <a:off x="4834898" y="2453472"/>
          <a:ext cx="4101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010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C035B-EA01-4820-BDCA-367D57347082}">
      <dsp:nvSpPr>
        <dsp:cNvPr id="0" name=""/>
        <dsp:cNvSpPr/>
      </dsp:nvSpPr>
      <dsp:spPr>
        <a:xfrm>
          <a:off x="5244966" y="1957751"/>
          <a:ext cx="964920" cy="964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kern="1200" dirty="0" err="1" smtClean="0"/>
            <a:t>crop</a:t>
          </a:r>
          <a:endParaRPr lang="it-IT" sz="3100" kern="1200" dirty="0"/>
        </a:p>
      </dsp:txBody>
      <dsp:txXfrm>
        <a:off x="5292070" y="2004855"/>
        <a:ext cx="870712" cy="870712"/>
      </dsp:txXfrm>
    </dsp:sp>
    <dsp:sp modelId="{26829373-A759-4835-90C0-9C3F5E22D8EF}">
      <dsp:nvSpPr>
        <dsp:cNvPr id="0" name=""/>
        <dsp:cNvSpPr/>
      </dsp:nvSpPr>
      <dsp:spPr>
        <a:xfrm rot="5430701">
          <a:off x="3513907" y="3572082"/>
          <a:ext cx="6062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621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1CE3AA-0FDA-4869-B35B-0574FA859462}">
      <dsp:nvSpPr>
        <dsp:cNvPr id="0" name=""/>
        <dsp:cNvSpPr/>
      </dsp:nvSpPr>
      <dsp:spPr>
        <a:xfrm>
          <a:off x="3327539" y="3875178"/>
          <a:ext cx="964920" cy="96492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err="1" smtClean="0"/>
            <a:t>Disease</a:t>
          </a:r>
          <a:r>
            <a:rPr lang="it-IT" sz="1700" kern="1200" dirty="0" smtClean="0"/>
            <a:t> pressure</a:t>
          </a:r>
          <a:endParaRPr lang="it-IT" sz="1700" kern="1200" dirty="0"/>
        </a:p>
      </dsp:txBody>
      <dsp:txXfrm>
        <a:off x="3374643" y="3922282"/>
        <a:ext cx="870712" cy="870712"/>
      </dsp:txXfrm>
    </dsp:sp>
    <dsp:sp modelId="{83DB23F3-F88D-4753-96EA-EAE5B8A87B5E}">
      <dsp:nvSpPr>
        <dsp:cNvPr id="0" name=""/>
        <dsp:cNvSpPr/>
      </dsp:nvSpPr>
      <dsp:spPr>
        <a:xfrm rot="10865151">
          <a:off x="2374993" y="2453560"/>
          <a:ext cx="4437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370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DD9D7-92A2-4EE3-B5DC-64C554CDBFBC}">
      <dsp:nvSpPr>
        <dsp:cNvPr id="0" name=""/>
        <dsp:cNvSpPr/>
      </dsp:nvSpPr>
      <dsp:spPr>
        <a:xfrm>
          <a:off x="1410112" y="1957751"/>
          <a:ext cx="964920" cy="96492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err="1" smtClean="0"/>
            <a:t>Presenceo</a:t>
          </a:r>
          <a:r>
            <a:rPr lang="it-IT" sz="1400" b="1" kern="1200" dirty="0" smtClean="0"/>
            <a:t> of </a:t>
          </a:r>
          <a:r>
            <a:rPr lang="it-IT" sz="1400" b="1" kern="1200" dirty="0" err="1" smtClean="0"/>
            <a:t>other</a:t>
          </a:r>
          <a:r>
            <a:rPr lang="it-IT" sz="1400" b="1" kern="1200" dirty="0" smtClean="0"/>
            <a:t> </a:t>
          </a:r>
          <a:r>
            <a:rPr lang="it-IT" sz="1400" b="1" kern="1200" dirty="0" err="1" smtClean="0"/>
            <a:t>diseases</a:t>
          </a:r>
          <a:endParaRPr lang="it-IT" sz="1400" b="1" kern="1200" dirty="0"/>
        </a:p>
      </dsp:txBody>
      <dsp:txXfrm>
        <a:off x="1457216" y="2004855"/>
        <a:ext cx="870712" cy="870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F84A5-D9A0-4CA6-A1D7-E9C1551AF059}" type="datetimeFigureOut">
              <a:rPr lang="it-IT" smtClean="0"/>
              <a:t>10/06/2015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CF150-D18B-4332-A71F-14C91F0D0F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2179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3614F4-6864-4AC4-814D-3A5D92689DE3}" type="slidenum">
              <a:rPr lang="it-IT" altLang="it-IT" smtClean="0"/>
              <a:pPr eaLnBrk="1" hangingPunct="1">
                <a:spcBef>
                  <a:spcPct val="0"/>
                </a:spcBef>
              </a:pPr>
              <a:t>5</a:t>
            </a:fld>
            <a:endParaRPr lang="it-IT" altLang="it-IT" smtClean="0"/>
          </a:p>
        </p:txBody>
      </p:sp>
      <p:sp>
        <p:nvSpPr>
          <p:cNvPr id="1239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CF150-D18B-4332-A71F-14C91F0D0FD7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1999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D0C0-6105-4B08-9A28-78C0A5D8AC8E}" type="datetimeFigureOut">
              <a:rPr lang="it-IT" smtClean="0"/>
              <a:t>10/06/2015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36D0-B1C9-4C3E-BD2D-4C9EE75F5A6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D0C0-6105-4B08-9A28-78C0A5D8AC8E}" type="datetimeFigureOut">
              <a:rPr lang="it-IT" smtClean="0"/>
              <a:t>10/06/2015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36D0-B1C9-4C3E-BD2D-4C9EE75F5A6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D0C0-6105-4B08-9A28-78C0A5D8AC8E}" type="datetimeFigureOut">
              <a:rPr lang="it-IT" smtClean="0"/>
              <a:t>10/06/2015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36D0-B1C9-4C3E-BD2D-4C9EE75F5A6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 rtlCol="0">
            <a:normAutofit/>
          </a:bodyPr>
          <a:lstStyle/>
          <a:p>
            <a:pPr lvl="0"/>
            <a:endParaRPr lang="it-IT" noProof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75830-FB54-46CF-9CE1-15251F40C4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1713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D0C0-6105-4B08-9A28-78C0A5D8AC8E}" type="datetimeFigureOut">
              <a:rPr lang="it-IT" smtClean="0"/>
              <a:t>10/06/2015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36D0-B1C9-4C3E-BD2D-4C9EE75F5A6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D0C0-6105-4B08-9A28-78C0A5D8AC8E}" type="datetimeFigureOut">
              <a:rPr lang="it-IT" smtClean="0"/>
              <a:t>10/06/2015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36D0-B1C9-4C3E-BD2D-4C9EE75F5A6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D0C0-6105-4B08-9A28-78C0A5D8AC8E}" type="datetimeFigureOut">
              <a:rPr lang="it-IT" smtClean="0"/>
              <a:t>10/06/2015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36D0-B1C9-4C3E-BD2D-4C9EE75F5A6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D0C0-6105-4B08-9A28-78C0A5D8AC8E}" type="datetimeFigureOut">
              <a:rPr lang="it-IT" smtClean="0"/>
              <a:t>10/06/2015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36D0-B1C9-4C3E-BD2D-4C9EE75F5A6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D0C0-6105-4B08-9A28-78C0A5D8AC8E}" type="datetimeFigureOut">
              <a:rPr lang="it-IT" smtClean="0"/>
              <a:t>10/06/2015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36D0-B1C9-4C3E-BD2D-4C9EE75F5A6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D0C0-6105-4B08-9A28-78C0A5D8AC8E}" type="datetimeFigureOut">
              <a:rPr lang="it-IT" smtClean="0"/>
              <a:t>10/06/2015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36D0-B1C9-4C3E-BD2D-4C9EE75F5A6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D0C0-6105-4B08-9A28-78C0A5D8AC8E}" type="datetimeFigureOut">
              <a:rPr lang="it-IT" smtClean="0"/>
              <a:t>10/06/2015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36D0-B1C9-4C3E-BD2D-4C9EE75F5A6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D0C0-6105-4B08-9A28-78C0A5D8AC8E}" type="datetimeFigureOut">
              <a:rPr lang="it-IT" smtClean="0"/>
              <a:t>10/06/2015</a:t>
            </a:fld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8236D0-B1C9-4C3E-BD2D-4C9EE75F5A6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8236D0-B1C9-4C3E-BD2D-4C9EE75F5A6C}" type="slidenum">
              <a:rPr lang="it-IT" smtClean="0"/>
              <a:t>‹N›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533D0C0-6105-4B08-9A28-78C0A5D8AC8E}" type="datetimeFigureOut">
              <a:rPr lang="it-IT" smtClean="0"/>
              <a:t>10/06/2015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44328" cy="474993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chemeClr val="bg1"/>
                </a:solidFill>
              </a:rPr>
              <a:t>Disease</a:t>
            </a:r>
            <a:r>
              <a:rPr lang="it-IT" dirty="0" smtClean="0">
                <a:solidFill>
                  <a:schemeClr val="bg1"/>
                </a:solidFill>
              </a:rPr>
              <a:t> control </a:t>
            </a:r>
            <a:r>
              <a:rPr lang="it-IT" dirty="0" err="1" smtClean="0">
                <a:solidFill>
                  <a:schemeClr val="bg1"/>
                </a:solidFill>
              </a:rPr>
              <a:t>strategy</a:t>
            </a:r>
            <a:r>
              <a:rPr lang="it-IT" dirty="0" smtClean="0">
                <a:solidFill>
                  <a:schemeClr val="bg1"/>
                </a:solidFill>
              </a:rPr>
              <a:t> in outdoor tomato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7504" y="4869160"/>
            <a:ext cx="6461760" cy="526152"/>
          </a:xfrm>
        </p:spPr>
        <p:txBody>
          <a:bodyPr/>
          <a:lstStyle/>
          <a:p>
            <a:r>
              <a:rPr lang="it-IT" dirty="0" err="1" smtClean="0"/>
              <a:t>R.Bugiani</a:t>
            </a:r>
            <a:endParaRPr lang="it-IT" dirty="0"/>
          </a:p>
        </p:txBody>
      </p:sp>
      <p:pic>
        <p:nvPicPr>
          <p:cNvPr id="5" name="Picture 254" descr="fitosanitario cop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373216"/>
            <a:ext cx="2339331" cy="12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44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t_S_Pietro_Capofiume_Peronospora_Pomodoro_I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44" y="979488"/>
            <a:ext cx="5988050" cy="38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827584" y="1700808"/>
            <a:ext cx="1872208" cy="1034129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</a:pPr>
            <a:r>
              <a:rPr lang="it-IT" altLang="it-IT" sz="1800" dirty="0">
                <a:latin typeface="Arial" charset="0"/>
              </a:rPr>
              <a:t>Soglia di rischio</a:t>
            </a:r>
            <a:r>
              <a:rPr lang="it-IT" altLang="it-IT" sz="1800" dirty="0" smtClean="0">
                <a:latin typeface="Arial" charset="0"/>
              </a:rPr>
              <a:t>: </a:t>
            </a:r>
          </a:p>
          <a:p>
            <a:pPr>
              <a:buFontTx/>
              <a:buNone/>
            </a:pPr>
            <a:r>
              <a:rPr lang="it-IT" altLang="it-IT" sz="1800" dirty="0" smtClean="0">
                <a:latin typeface="Arial" charset="0"/>
              </a:rPr>
              <a:t>Attenzione=10</a:t>
            </a:r>
          </a:p>
          <a:p>
            <a:pPr>
              <a:buFontTx/>
              <a:buNone/>
            </a:pPr>
            <a:r>
              <a:rPr lang="it-IT" altLang="it-IT" sz="1800" dirty="0" smtClean="0">
                <a:latin typeface="Arial" charset="0"/>
              </a:rPr>
              <a:t>Allarme=15</a:t>
            </a:r>
            <a:endParaRPr lang="it-IT" altLang="it-IT" sz="1800" dirty="0">
              <a:latin typeface="Arial" charset="0"/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" r="19229" b="6348"/>
          <a:stretch>
            <a:fillRect/>
          </a:stretch>
        </p:blipFill>
        <p:spPr bwMode="auto">
          <a:xfrm>
            <a:off x="5652120" y="4592165"/>
            <a:ext cx="2652897" cy="218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484313" y="4806950"/>
            <a:ext cx="3074988" cy="193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u="sng" dirty="0">
                <a:solidFill>
                  <a:srgbClr val="C00000"/>
                </a:solidFill>
                <a:latin typeface="Arial" charset="0"/>
              </a:rPr>
              <a:t>Prognosi negativa</a:t>
            </a:r>
            <a:r>
              <a:rPr lang="it-IT" altLang="it-IT" sz="2000" dirty="0">
                <a:solidFill>
                  <a:srgbClr val="C00000"/>
                </a:solidFill>
                <a:latin typeface="Arial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Arial" charset="0"/>
              </a:rPr>
              <a:t>individua il periodo in cui la malattia ha scarsa probabilità di fare la prima comparsa stagionale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29382"/>
            <a:ext cx="7620000" cy="850106"/>
          </a:xfrm>
        </p:spPr>
        <p:txBody>
          <a:bodyPr/>
          <a:lstStyle/>
          <a:p>
            <a:r>
              <a:rPr lang="it-IT" dirty="0" smtClean="0"/>
              <a:t>Modello previsionale I.P.I.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03589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Post </a:t>
            </a:r>
            <a:r>
              <a:rPr lang="it-IT" altLang="it-IT" dirty="0" err="1" smtClean="0"/>
              <a:t>transplanting</a:t>
            </a:r>
            <a:endParaRPr lang="it-IT" altLang="it-IT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altLang="it-IT" sz="2800" dirty="0" smtClean="0"/>
              <a:t>Start spray </a:t>
            </a:r>
            <a:r>
              <a:rPr lang="it-IT" altLang="it-IT" sz="2800" dirty="0" err="1" smtClean="0"/>
              <a:t>following</a:t>
            </a:r>
            <a:r>
              <a:rPr lang="it-IT" altLang="it-IT" sz="2800" dirty="0" smtClean="0"/>
              <a:t> </a:t>
            </a:r>
            <a:r>
              <a:rPr lang="it-IT" altLang="it-IT" sz="2800" dirty="0" err="1" smtClean="0"/>
              <a:t>warning</a:t>
            </a:r>
            <a:r>
              <a:rPr lang="it-IT" altLang="it-IT" sz="2800" dirty="0" smtClean="0"/>
              <a:t> of </a:t>
            </a:r>
            <a:r>
              <a:rPr lang="it-IT" altLang="it-IT" sz="2800" dirty="0" err="1" smtClean="0"/>
              <a:t>forecasting</a:t>
            </a:r>
            <a:r>
              <a:rPr lang="it-IT" altLang="it-IT" sz="2800" dirty="0" smtClean="0"/>
              <a:t> model</a:t>
            </a:r>
            <a:endParaRPr lang="it-IT" altLang="it-IT" sz="2800" dirty="0" smtClean="0"/>
          </a:p>
          <a:p>
            <a:r>
              <a:rPr lang="it-IT" altLang="it-IT" sz="2800" dirty="0" smtClean="0"/>
              <a:t>Post </a:t>
            </a:r>
            <a:r>
              <a:rPr lang="it-IT" altLang="it-IT" sz="2800" dirty="0"/>
              <a:t>–</a:t>
            </a:r>
            <a:r>
              <a:rPr lang="it-IT" altLang="it-IT" sz="2800" dirty="0" err="1" smtClean="0"/>
              <a:t>transplanting</a:t>
            </a:r>
            <a:endParaRPr lang="it-IT" altLang="it-IT" sz="2800" dirty="0"/>
          </a:p>
          <a:p>
            <a:pPr lvl="1"/>
            <a:r>
              <a:rPr lang="it-IT" altLang="it-IT" sz="2800" dirty="0" err="1" smtClean="0"/>
              <a:t>copper</a:t>
            </a:r>
            <a:r>
              <a:rPr lang="it-IT" altLang="it-IT" sz="2800" dirty="0" smtClean="0"/>
              <a:t> </a:t>
            </a:r>
            <a:r>
              <a:rPr lang="it-IT" altLang="it-IT" sz="2800" dirty="0" err="1"/>
              <a:t>mancozeb</a:t>
            </a:r>
            <a:endParaRPr lang="it-IT" altLang="it-IT" sz="2800" dirty="0"/>
          </a:p>
          <a:p>
            <a:r>
              <a:rPr lang="it-IT" altLang="it-IT" sz="2800" dirty="0" err="1" smtClean="0"/>
              <a:t>bloom</a:t>
            </a:r>
            <a:r>
              <a:rPr lang="it-IT" altLang="it-IT" sz="2800" dirty="0" err="1" smtClean="0"/>
              <a:t>-fruit</a:t>
            </a:r>
            <a:r>
              <a:rPr lang="it-IT" altLang="it-IT" sz="2800" dirty="0" smtClean="0"/>
              <a:t> set</a:t>
            </a:r>
            <a:endParaRPr lang="it-IT" altLang="it-IT" sz="2800" dirty="0"/>
          </a:p>
          <a:p>
            <a:pPr lvl="1"/>
            <a:r>
              <a:rPr lang="it-IT" altLang="it-IT" sz="2800" dirty="0" err="1" smtClean="0"/>
              <a:t>systemic+copper</a:t>
            </a:r>
            <a:r>
              <a:rPr lang="it-IT" altLang="it-IT" sz="2800" dirty="0" smtClean="0"/>
              <a:t>/</a:t>
            </a:r>
            <a:r>
              <a:rPr lang="it-IT" altLang="it-IT" sz="2800" dirty="0" err="1" smtClean="0"/>
              <a:t>mancozeb</a:t>
            </a:r>
            <a:r>
              <a:rPr lang="it-IT" altLang="it-IT" sz="2800" dirty="0" smtClean="0"/>
              <a:t> </a:t>
            </a:r>
            <a:r>
              <a:rPr lang="it-IT" altLang="it-IT" sz="2800" dirty="0" err="1" smtClean="0"/>
              <a:t>mixtures</a:t>
            </a:r>
            <a:endParaRPr lang="it-IT" altLang="it-IT" sz="2800" dirty="0"/>
          </a:p>
          <a:p>
            <a:r>
              <a:rPr lang="it-IT" altLang="it-IT" sz="2800" dirty="0" err="1" smtClean="0"/>
              <a:t>Fruit</a:t>
            </a:r>
            <a:r>
              <a:rPr lang="it-IT" altLang="it-IT" sz="2800" dirty="0" smtClean="0"/>
              <a:t> </a:t>
            </a:r>
            <a:r>
              <a:rPr lang="it-IT" altLang="it-IT" sz="2800" dirty="0" err="1" smtClean="0"/>
              <a:t>growing</a:t>
            </a:r>
            <a:endParaRPr lang="it-IT" altLang="it-IT" sz="2800" dirty="0"/>
          </a:p>
          <a:p>
            <a:pPr lvl="1"/>
            <a:r>
              <a:rPr lang="it-IT" altLang="it-IT" sz="2800" dirty="0" err="1" smtClean="0"/>
              <a:t>Translaminar</a:t>
            </a:r>
            <a:r>
              <a:rPr lang="it-IT" altLang="it-IT" sz="2800" dirty="0" smtClean="0"/>
              <a:t> </a:t>
            </a:r>
            <a:r>
              <a:rPr lang="it-IT" altLang="it-IT" sz="2800" dirty="0" err="1" smtClean="0"/>
              <a:t>fungicides</a:t>
            </a:r>
            <a:endParaRPr lang="it-IT" altLang="it-IT" sz="2800" dirty="0"/>
          </a:p>
          <a:p>
            <a:endParaRPr lang="it-IT" altLang="it-IT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145097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66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bloom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800" b="1" dirty="0" err="1" smtClean="0">
                <a:solidFill>
                  <a:schemeClr val="bg2">
                    <a:lumMod val="50000"/>
                  </a:schemeClr>
                </a:solidFill>
              </a:rPr>
              <a:t>Low</a:t>
            </a:r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bg2">
                    <a:lumMod val="50000"/>
                  </a:schemeClr>
                </a:solidFill>
              </a:rPr>
              <a:t>risk</a:t>
            </a:r>
            <a:endParaRPr lang="it-IT" sz="2800" b="1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it-IT" sz="2800" dirty="0" smtClean="0"/>
              <a:t>Contact </a:t>
            </a:r>
            <a:r>
              <a:rPr lang="it-IT" sz="2800" dirty="0" err="1" smtClean="0"/>
              <a:t>fungicides</a:t>
            </a:r>
            <a:endParaRPr lang="it-IT" sz="2800" dirty="0"/>
          </a:p>
          <a:p>
            <a:pPr lvl="2"/>
            <a:r>
              <a:rPr lang="it-IT" sz="2400" dirty="0" err="1" smtClean="0"/>
              <a:t>Ditiocarbammatesh</a:t>
            </a:r>
            <a:endParaRPr lang="it-IT" sz="2400" dirty="0" smtClean="0"/>
          </a:p>
          <a:p>
            <a:pPr lvl="2"/>
            <a:r>
              <a:rPr lang="it-IT" sz="2400" dirty="0" err="1" smtClean="0"/>
              <a:t>copper</a:t>
            </a:r>
            <a:r>
              <a:rPr lang="it-IT" sz="2400" dirty="0" smtClean="0"/>
              <a:t> </a:t>
            </a:r>
            <a:r>
              <a:rPr lang="it-IT" sz="2400" dirty="0" smtClean="0"/>
              <a:t>(in </a:t>
            </a:r>
            <a:r>
              <a:rPr lang="it-IT" sz="2400" dirty="0" err="1" smtClean="0"/>
              <a:t>presence</a:t>
            </a:r>
            <a:r>
              <a:rPr lang="it-IT" sz="2400" dirty="0" smtClean="0"/>
              <a:t> of </a:t>
            </a:r>
            <a:r>
              <a:rPr lang="it-IT" sz="2400" dirty="0" err="1" smtClean="0"/>
              <a:t>bacterial</a:t>
            </a:r>
            <a:r>
              <a:rPr lang="it-IT" sz="2400" dirty="0" smtClean="0"/>
              <a:t> </a:t>
            </a:r>
            <a:r>
              <a:rPr lang="it-IT" sz="2400" dirty="0" err="1" smtClean="0"/>
              <a:t>diseases</a:t>
            </a:r>
            <a:r>
              <a:rPr lang="it-IT" sz="2400" dirty="0" smtClean="0"/>
              <a:t>)</a:t>
            </a:r>
            <a:endParaRPr lang="it-IT" sz="2400" dirty="0"/>
          </a:p>
          <a:p>
            <a:r>
              <a:rPr lang="it-IT" sz="2800" b="1" dirty="0" smtClean="0">
                <a:solidFill>
                  <a:srgbClr val="C00000"/>
                </a:solidFill>
              </a:rPr>
              <a:t>High </a:t>
            </a:r>
            <a:r>
              <a:rPr lang="it-IT" sz="2800" b="1" dirty="0" err="1" smtClean="0">
                <a:solidFill>
                  <a:srgbClr val="C00000"/>
                </a:solidFill>
              </a:rPr>
              <a:t>risk</a:t>
            </a:r>
            <a:endParaRPr lang="it-IT" sz="2800" b="1" dirty="0" smtClean="0">
              <a:solidFill>
                <a:srgbClr val="C00000"/>
              </a:solidFill>
            </a:endParaRPr>
          </a:p>
          <a:p>
            <a:pPr lvl="1"/>
            <a:r>
              <a:rPr lang="it-IT" sz="2800" dirty="0" err="1" smtClean="0"/>
              <a:t>Cymoxanil+contact</a:t>
            </a:r>
            <a:endParaRPr lang="it-IT" sz="2800" dirty="0" smtClean="0"/>
          </a:p>
          <a:p>
            <a:pPr lvl="1"/>
            <a:r>
              <a:rPr lang="it-IT" sz="2800" dirty="0" err="1" smtClean="0"/>
              <a:t>CAA+contact</a:t>
            </a:r>
            <a:endParaRPr lang="it-IT" sz="2800" dirty="0" smtClean="0"/>
          </a:p>
          <a:p>
            <a:pPr lvl="1"/>
            <a:r>
              <a:rPr lang="it-IT" sz="2800" dirty="0" err="1" smtClean="0"/>
              <a:t>ph</a:t>
            </a:r>
            <a:r>
              <a:rPr lang="it-IT" sz="2800" dirty="0" err="1" smtClean="0"/>
              <a:t>enilammides+contact</a:t>
            </a:r>
            <a:endParaRPr lang="it-IT" sz="2800" dirty="0" smtClean="0"/>
          </a:p>
          <a:p>
            <a:pPr lvl="1"/>
            <a:r>
              <a:rPr lang="it-IT" sz="2800" dirty="0" err="1" smtClean="0"/>
              <a:t>ph</a:t>
            </a:r>
            <a:r>
              <a:rPr lang="it-IT" sz="2800" dirty="0" err="1" smtClean="0"/>
              <a:t>osetil-al+contact</a:t>
            </a:r>
            <a:endParaRPr lang="it-IT" sz="2800" dirty="0" smtClean="0"/>
          </a:p>
          <a:p>
            <a:pPr lvl="1"/>
            <a:r>
              <a:rPr lang="it-IT" sz="2800" dirty="0" err="1" smtClean="0"/>
              <a:t>QII+propamocarb</a:t>
            </a:r>
            <a:r>
              <a:rPr lang="it-IT" sz="2800" dirty="0" smtClean="0"/>
              <a:t> </a:t>
            </a:r>
            <a:r>
              <a:rPr lang="it-IT" sz="2800" dirty="0" err="1" smtClean="0"/>
              <a:t>mixtures</a:t>
            </a:r>
            <a:endParaRPr lang="it-IT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147002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268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Fruit</a:t>
            </a:r>
            <a:r>
              <a:rPr lang="it-IT" dirty="0" smtClean="0"/>
              <a:t> set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b="1" dirty="0" err="1" smtClean="0">
                <a:solidFill>
                  <a:schemeClr val="bg2">
                    <a:lumMod val="50000"/>
                  </a:schemeClr>
                </a:solidFill>
              </a:rPr>
              <a:t>Low</a:t>
            </a:r>
            <a:r>
              <a:rPr lang="it-IT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bg2">
                    <a:lumMod val="50000"/>
                  </a:schemeClr>
                </a:solidFill>
              </a:rPr>
              <a:t>risk</a:t>
            </a:r>
            <a:endParaRPr lang="it-IT" sz="2400" b="1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it-IT" sz="2400" dirty="0" err="1" smtClean="0"/>
              <a:t>Cintact</a:t>
            </a:r>
            <a:r>
              <a:rPr lang="it-IT" sz="2400" dirty="0" smtClean="0"/>
              <a:t> </a:t>
            </a:r>
            <a:r>
              <a:rPr lang="it-IT" sz="2400" dirty="0" err="1" smtClean="0"/>
              <a:t>fungicides</a:t>
            </a:r>
            <a:endParaRPr lang="it-IT" sz="2400" dirty="0"/>
          </a:p>
          <a:p>
            <a:pPr lvl="2"/>
            <a:r>
              <a:rPr lang="it-IT" sz="2000" dirty="0" err="1" smtClean="0"/>
              <a:t>Dithiocarbammates</a:t>
            </a:r>
            <a:endParaRPr lang="it-IT" sz="2000" dirty="0" smtClean="0"/>
          </a:p>
          <a:p>
            <a:pPr lvl="2"/>
            <a:r>
              <a:rPr lang="it-IT" sz="2000" dirty="0" err="1" smtClean="0"/>
              <a:t>Zoxamide</a:t>
            </a:r>
            <a:endParaRPr lang="it-IT" sz="2000" dirty="0" smtClean="0"/>
          </a:p>
          <a:p>
            <a:pPr lvl="2"/>
            <a:r>
              <a:rPr lang="it-IT" sz="2000" dirty="0" err="1" smtClean="0"/>
              <a:t>Cyazofamide</a:t>
            </a:r>
            <a:endParaRPr lang="it-IT" sz="2000" dirty="0"/>
          </a:p>
          <a:p>
            <a:r>
              <a:rPr lang="it-IT" sz="2400" b="1" dirty="0" smtClean="0">
                <a:solidFill>
                  <a:srgbClr val="C00000"/>
                </a:solidFill>
              </a:rPr>
              <a:t>High </a:t>
            </a:r>
            <a:r>
              <a:rPr lang="it-IT" sz="2400" b="1" dirty="0" err="1" smtClean="0">
                <a:solidFill>
                  <a:srgbClr val="C00000"/>
                </a:solidFill>
              </a:rPr>
              <a:t>risk</a:t>
            </a:r>
            <a:endParaRPr lang="it-IT" sz="2400" b="1" dirty="0">
              <a:solidFill>
                <a:srgbClr val="C00000"/>
              </a:solidFill>
            </a:endParaRPr>
          </a:p>
          <a:p>
            <a:pPr lvl="1"/>
            <a:r>
              <a:rPr lang="it-IT" sz="2400" dirty="0" err="1" smtClean="0"/>
              <a:t>CAA+contact</a:t>
            </a:r>
            <a:endParaRPr lang="it-IT" sz="2400" dirty="0"/>
          </a:p>
          <a:p>
            <a:pPr lvl="1"/>
            <a:r>
              <a:rPr lang="it-IT" sz="2400" dirty="0" err="1" smtClean="0"/>
              <a:t>ph</a:t>
            </a:r>
            <a:r>
              <a:rPr lang="it-IT" sz="2400" dirty="0" err="1" smtClean="0"/>
              <a:t>enilammides+contact</a:t>
            </a:r>
            <a:endParaRPr lang="it-IT" sz="2400" dirty="0"/>
          </a:p>
          <a:p>
            <a:pPr lvl="1"/>
            <a:r>
              <a:rPr lang="it-IT" sz="2400" dirty="0" err="1" smtClean="0"/>
              <a:t>ph</a:t>
            </a:r>
            <a:r>
              <a:rPr lang="it-IT" sz="2400" dirty="0" err="1" smtClean="0"/>
              <a:t>osetil-al+contact</a:t>
            </a:r>
            <a:endParaRPr lang="it-IT" sz="2400" dirty="0"/>
          </a:p>
          <a:p>
            <a:pPr lvl="1"/>
            <a:r>
              <a:rPr lang="it-IT" sz="2400" dirty="0" err="1" smtClean="0"/>
              <a:t>QII+propamocarb</a:t>
            </a:r>
            <a:endParaRPr lang="it-IT" sz="2400" dirty="0" smtClean="0"/>
          </a:p>
          <a:p>
            <a:pPr lvl="1"/>
            <a:r>
              <a:rPr lang="it-IT" sz="2400" dirty="0" smtClean="0"/>
              <a:t>QoI+ </a:t>
            </a:r>
            <a:r>
              <a:rPr lang="it-IT" sz="2400" dirty="0" err="1" smtClean="0"/>
              <a:t>contact</a:t>
            </a:r>
            <a:r>
              <a:rPr lang="it-IT" sz="2400" dirty="0" smtClean="0"/>
              <a:t> </a:t>
            </a:r>
            <a:r>
              <a:rPr lang="it-IT" sz="2400" dirty="0" smtClean="0"/>
              <a:t>(in </a:t>
            </a:r>
            <a:r>
              <a:rPr lang="it-IT" sz="2400" dirty="0" err="1" smtClean="0"/>
              <a:t>presence</a:t>
            </a:r>
            <a:r>
              <a:rPr lang="it-IT" sz="2400" dirty="0" smtClean="0"/>
              <a:t> of Alternaria</a:t>
            </a:r>
            <a:r>
              <a:rPr lang="it-IT" sz="2400" dirty="0"/>
              <a:t>)</a:t>
            </a:r>
            <a:endParaRPr lang="it-IT" sz="2400" dirty="0" smtClean="0"/>
          </a:p>
          <a:p>
            <a:pPr lvl="1"/>
            <a:endParaRPr lang="it-IT" sz="2400" dirty="0"/>
          </a:p>
          <a:p>
            <a:endParaRPr lang="it-IT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6093"/>
            <a:ext cx="22193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673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Maturation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b="1" dirty="0" err="1" smtClean="0">
                <a:solidFill>
                  <a:schemeClr val="bg2">
                    <a:lumMod val="50000"/>
                  </a:schemeClr>
                </a:solidFill>
              </a:rPr>
              <a:t>Low</a:t>
            </a:r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bg2">
                    <a:lumMod val="50000"/>
                  </a:schemeClr>
                </a:solidFill>
              </a:rPr>
              <a:t>risk</a:t>
            </a:r>
            <a:endParaRPr lang="it-IT" sz="2800" b="1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it-IT" sz="2800" dirty="0" smtClean="0"/>
              <a:t>Contact </a:t>
            </a:r>
            <a:r>
              <a:rPr lang="it-IT" sz="2800" dirty="0" err="1" smtClean="0"/>
              <a:t>fungicides</a:t>
            </a:r>
            <a:endParaRPr lang="it-IT" sz="2800" dirty="0"/>
          </a:p>
          <a:p>
            <a:pPr lvl="2"/>
            <a:r>
              <a:rPr lang="it-IT" sz="2400" dirty="0" err="1" smtClean="0"/>
              <a:t>Dithiocarbammates</a:t>
            </a:r>
            <a:r>
              <a:rPr lang="it-IT" sz="2400" dirty="0" smtClean="0"/>
              <a:t> </a:t>
            </a:r>
            <a:endParaRPr lang="it-IT" sz="2400" dirty="0" smtClean="0"/>
          </a:p>
          <a:p>
            <a:pPr lvl="2"/>
            <a:r>
              <a:rPr lang="it-IT" sz="2400" dirty="0" err="1" smtClean="0"/>
              <a:t>Zoxamide</a:t>
            </a:r>
            <a:endParaRPr lang="it-IT" sz="2400" dirty="0" smtClean="0"/>
          </a:p>
          <a:p>
            <a:pPr lvl="2"/>
            <a:endParaRPr lang="it-IT" sz="2400" dirty="0"/>
          </a:p>
          <a:p>
            <a:r>
              <a:rPr lang="it-IT" sz="2800" b="1" dirty="0" smtClean="0">
                <a:solidFill>
                  <a:srgbClr val="C00000"/>
                </a:solidFill>
              </a:rPr>
              <a:t>High </a:t>
            </a:r>
            <a:r>
              <a:rPr lang="it-IT" sz="2800" b="1" dirty="0" err="1" smtClean="0">
                <a:solidFill>
                  <a:srgbClr val="C00000"/>
                </a:solidFill>
              </a:rPr>
              <a:t>risk</a:t>
            </a:r>
            <a:endParaRPr lang="it-IT" sz="2800" b="1" dirty="0">
              <a:solidFill>
                <a:srgbClr val="C00000"/>
              </a:solidFill>
            </a:endParaRPr>
          </a:p>
          <a:p>
            <a:pPr lvl="1"/>
            <a:r>
              <a:rPr lang="it-IT" sz="2800" dirty="0" err="1" smtClean="0"/>
              <a:t>QII+propamocarb</a:t>
            </a:r>
            <a:endParaRPr lang="it-IT" sz="2800" dirty="0"/>
          </a:p>
          <a:p>
            <a:pPr lvl="1"/>
            <a:r>
              <a:rPr lang="it-IT" sz="2800" dirty="0"/>
              <a:t>QoI+ </a:t>
            </a:r>
            <a:r>
              <a:rPr lang="it-IT" sz="2800" dirty="0" err="1" smtClean="0"/>
              <a:t>contact</a:t>
            </a:r>
            <a:r>
              <a:rPr lang="it-IT" sz="2800" dirty="0" smtClean="0"/>
              <a:t> </a:t>
            </a:r>
            <a:r>
              <a:rPr lang="it-IT" sz="2800" dirty="0" smtClean="0"/>
              <a:t>(In </a:t>
            </a:r>
            <a:r>
              <a:rPr lang="it-IT" sz="2800" dirty="0" err="1" smtClean="0"/>
              <a:t>presence</a:t>
            </a:r>
            <a:r>
              <a:rPr lang="it-IT" sz="2800" dirty="0" smtClean="0"/>
              <a:t> of Alternaria</a:t>
            </a:r>
            <a:r>
              <a:rPr lang="it-IT" sz="2800" dirty="0" smtClean="0"/>
              <a:t>)</a:t>
            </a:r>
            <a:endParaRPr lang="it-IT" sz="2800" dirty="0"/>
          </a:p>
          <a:p>
            <a:pPr lvl="1"/>
            <a:endParaRPr lang="it-IT" sz="2800" dirty="0"/>
          </a:p>
          <a:p>
            <a:endParaRPr lang="it-IT" sz="2800" dirty="0"/>
          </a:p>
          <a:p>
            <a:endParaRPr lang="it-IT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1450975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62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800"/>
              <a:t>Peronospora del pomodoro: strategia di difesa</a:t>
            </a:r>
          </a:p>
        </p:txBody>
      </p:sp>
      <p:sp>
        <p:nvSpPr>
          <p:cNvPr id="14339" name="AutoShape 3"/>
          <p:cNvSpPr>
            <a:spLocks/>
          </p:cNvSpPr>
          <p:nvPr/>
        </p:nvSpPr>
        <p:spPr bwMode="auto">
          <a:xfrm rot="5400000">
            <a:off x="819150" y="3988594"/>
            <a:ext cx="288925" cy="1582737"/>
          </a:xfrm>
          <a:prstGeom prst="rightBracket">
            <a:avLst>
              <a:gd name="adj" fmla="val 45650"/>
            </a:avLst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40" name="AutoShape 4"/>
          <p:cNvSpPr>
            <a:spLocks/>
          </p:cNvSpPr>
          <p:nvPr/>
        </p:nvSpPr>
        <p:spPr bwMode="auto">
          <a:xfrm rot="5400000">
            <a:off x="2799556" y="3735388"/>
            <a:ext cx="288925" cy="2089150"/>
          </a:xfrm>
          <a:prstGeom prst="rightBracket">
            <a:avLst>
              <a:gd name="adj" fmla="val 60256"/>
            </a:avLst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41" name="AutoShape 5"/>
          <p:cNvSpPr>
            <a:spLocks/>
          </p:cNvSpPr>
          <p:nvPr/>
        </p:nvSpPr>
        <p:spPr bwMode="auto">
          <a:xfrm rot="5400000">
            <a:off x="5031581" y="3663950"/>
            <a:ext cx="288925" cy="2232025"/>
          </a:xfrm>
          <a:prstGeom prst="rightBracket">
            <a:avLst>
              <a:gd name="adj" fmla="val 64377"/>
            </a:avLst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42" name="AutoShape 6"/>
          <p:cNvSpPr>
            <a:spLocks/>
          </p:cNvSpPr>
          <p:nvPr/>
        </p:nvSpPr>
        <p:spPr bwMode="auto">
          <a:xfrm rot="5400000">
            <a:off x="7263606" y="3879850"/>
            <a:ext cx="288925" cy="1800225"/>
          </a:xfrm>
          <a:prstGeom prst="rightBracket">
            <a:avLst>
              <a:gd name="adj" fmla="val 51923"/>
            </a:avLst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491831" y="4492625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b="1"/>
              <a:t>Alto rischio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796881" y="5067300"/>
            <a:ext cx="1604963" cy="1323975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600"/>
              <a:t>Azoxystrobin</a:t>
            </a:r>
          </a:p>
          <a:p>
            <a:r>
              <a:rPr lang="it-IT" altLang="it-IT" sz="1600"/>
              <a:t>Fenamidone</a:t>
            </a:r>
          </a:p>
          <a:p>
            <a:r>
              <a:rPr lang="it-IT" altLang="it-IT" sz="1600"/>
              <a:t>Famoxadone</a:t>
            </a:r>
          </a:p>
          <a:p>
            <a:r>
              <a:rPr lang="it-IT" altLang="it-IT" sz="1600"/>
              <a:t>Pyraclostrobin+methiram</a:t>
            </a:r>
          </a:p>
        </p:txBody>
      </p:sp>
      <p:pic>
        <p:nvPicPr>
          <p:cNvPr id="14345" name="Picture 9" descr="fioritura e fruttificazion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031" y="2362200"/>
            <a:ext cx="2219325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maturazion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31" y="2147888"/>
            <a:ext cx="1450975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 descr="trapiant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" y="3282950"/>
            <a:ext cx="1450975" cy="123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prefioritur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06" y="2763838"/>
            <a:ext cx="1468438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172244" y="5016500"/>
            <a:ext cx="1130300" cy="590550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/>
              <a:t>rame</a:t>
            </a:r>
          </a:p>
          <a:p>
            <a:r>
              <a:rPr lang="it-IT" altLang="it-IT" sz="1600"/>
              <a:t>Mancozeb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828006" y="5016500"/>
            <a:ext cx="2232025" cy="1323975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600"/>
              <a:t>Metalaxyl-m</a:t>
            </a:r>
          </a:p>
          <a:p>
            <a:r>
              <a:rPr lang="it-IT" altLang="it-IT" sz="1600"/>
              <a:t>Benalaxyl-m+manc.</a:t>
            </a:r>
          </a:p>
          <a:p>
            <a:r>
              <a:rPr lang="it-IT" altLang="it-IT" sz="1600"/>
              <a:t>Cymoxanil</a:t>
            </a:r>
          </a:p>
          <a:p>
            <a:r>
              <a:rPr lang="it-IT" altLang="it-IT" sz="1600"/>
              <a:t>Dimethomorph</a:t>
            </a:r>
          </a:p>
          <a:p>
            <a:r>
              <a:rPr lang="it-IT" altLang="it-IT" sz="1600"/>
              <a:t>Fosetyl-Al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4204494" y="5038725"/>
            <a:ext cx="2447925" cy="1568450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600"/>
              <a:t>(Metalaxyl-m)</a:t>
            </a:r>
          </a:p>
          <a:p>
            <a:r>
              <a:rPr lang="it-IT" altLang="it-IT" sz="1600"/>
              <a:t>Benalaxyl-m+manc.</a:t>
            </a:r>
          </a:p>
          <a:p>
            <a:r>
              <a:rPr lang="it-IT" altLang="it-IT" sz="1600"/>
              <a:t>Dimethomorph</a:t>
            </a:r>
          </a:p>
          <a:p>
            <a:r>
              <a:rPr lang="it-IT" altLang="it-IT" sz="1600"/>
              <a:t>Iprovalicarb</a:t>
            </a:r>
          </a:p>
          <a:p>
            <a:r>
              <a:rPr lang="it-IT" altLang="it-IT" sz="1600"/>
              <a:t>Zoxamide+mancozeb</a:t>
            </a:r>
          </a:p>
          <a:p>
            <a:r>
              <a:rPr lang="it-IT" altLang="it-IT" sz="1600"/>
              <a:t>Pyraclostrobin+methiram</a:t>
            </a:r>
          </a:p>
        </p:txBody>
      </p:sp>
      <p:grpSp>
        <p:nvGrpSpPr>
          <p:cNvPr id="14358" name="Group 22"/>
          <p:cNvGrpSpPr>
            <a:grpSpLocks/>
          </p:cNvGrpSpPr>
          <p:nvPr/>
        </p:nvGrpSpPr>
        <p:grpSpPr bwMode="auto">
          <a:xfrm>
            <a:off x="99219" y="1741488"/>
            <a:ext cx="8281987" cy="366712"/>
            <a:chOff x="385" y="1026"/>
            <a:chExt cx="5217" cy="231"/>
          </a:xfrm>
        </p:grpSpPr>
        <p:sp>
          <p:nvSpPr>
            <p:cNvPr id="14357" name="Rectangle 21"/>
            <p:cNvSpPr>
              <a:spLocks noChangeArrowheads="1"/>
            </p:cNvSpPr>
            <p:nvPr/>
          </p:nvSpPr>
          <p:spPr bwMode="auto">
            <a:xfrm>
              <a:off x="385" y="1026"/>
              <a:ext cx="5217" cy="227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50000">
                  <a:srgbClr val="FF9933"/>
                </a:gs>
                <a:gs pos="100000">
                  <a:srgbClr val="FFFF9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353" name="Text Box 17"/>
            <p:cNvSpPr txBox="1">
              <a:spLocks noChangeArrowheads="1"/>
            </p:cNvSpPr>
            <p:nvPr/>
          </p:nvSpPr>
          <p:spPr bwMode="auto">
            <a:xfrm>
              <a:off x="385" y="1026"/>
              <a:ext cx="10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/>
                <a:t>Post-trapianto</a:t>
              </a:r>
            </a:p>
          </p:txBody>
        </p:sp>
        <p:sp>
          <p:nvSpPr>
            <p:cNvPr id="14354" name="Text Box 18"/>
            <p:cNvSpPr txBox="1">
              <a:spLocks noChangeArrowheads="1"/>
            </p:cNvSpPr>
            <p:nvPr/>
          </p:nvSpPr>
          <p:spPr bwMode="auto">
            <a:xfrm>
              <a:off x="1859" y="1026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/>
                <a:t>Fioritura</a:t>
              </a:r>
            </a:p>
          </p:txBody>
        </p:sp>
        <p:sp>
          <p:nvSpPr>
            <p:cNvPr id="14355" name="Text Box 19"/>
            <p:cNvSpPr txBox="1">
              <a:spLocks noChangeArrowheads="1"/>
            </p:cNvSpPr>
            <p:nvPr/>
          </p:nvSpPr>
          <p:spPr bwMode="auto">
            <a:xfrm>
              <a:off x="2993" y="1026"/>
              <a:ext cx="8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/>
                <a:t>Allegagione</a:t>
              </a:r>
            </a:p>
          </p:txBody>
        </p:sp>
        <p:sp>
          <p:nvSpPr>
            <p:cNvPr id="14356" name="Text Box 20"/>
            <p:cNvSpPr txBox="1">
              <a:spLocks noChangeArrowheads="1"/>
            </p:cNvSpPr>
            <p:nvPr/>
          </p:nvSpPr>
          <p:spPr bwMode="auto">
            <a:xfrm>
              <a:off x="4468" y="1026"/>
              <a:ext cx="9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/>
                <a:t>Accresc. frutti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96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 autoUpdateAnimBg="0"/>
      <p:bldP spid="14349" grpId="0" animBg="1"/>
      <p:bldP spid="14350" grpId="0" animBg="1"/>
      <p:bldP spid="143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978775" cy="1143000"/>
          </a:xfrm>
        </p:spPr>
        <p:txBody>
          <a:bodyPr/>
          <a:lstStyle/>
          <a:p>
            <a:r>
              <a:rPr lang="it-IT" altLang="it-IT" sz="3800"/>
              <a:t>Alternaria: strategia di difesa</a:t>
            </a:r>
          </a:p>
        </p:txBody>
      </p:sp>
      <p:sp>
        <p:nvSpPr>
          <p:cNvPr id="15363" name="AutoShape 3"/>
          <p:cNvSpPr>
            <a:spLocks/>
          </p:cNvSpPr>
          <p:nvPr/>
        </p:nvSpPr>
        <p:spPr bwMode="auto">
          <a:xfrm rot="5400000">
            <a:off x="998538" y="3632994"/>
            <a:ext cx="288925" cy="1582737"/>
          </a:xfrm>
          <a:prstGeom prst="rightBracket">
            <a:avLst>
              <a:gd name="adj" fmla="val 45650"/>
            </a:avLst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64" name="AutoShape 4"/>
          <p:cNvSpPr>
            <a:spLocks/>
          </p:cNvSpPr>
          <p:nvPr/>
        </p:nvSpPr>
        <p:spPr bwMode="auto">
          <a:xfrm rot="5400000">
            <a:off x="2978944" y="3379788"/>
            <a:ext cx="288925" cy="2089150"/>
          </a:xfrm>
          <a:prstGeom prst="rightBracket">
            <a:avLst>
              <a:gd name="adj" fmla="val 60256"/>
            </a:avLst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65" name="AutoShape 5"/>
          <p:cNvSpPr>
            <a:spLocks/>
          </p:cNvSpPr>
          <p:nvPr/>
        </p:nvSpPr>
        <p:spPr bwMode="auto">
          <a:xfrm rot="5400000">
            <a:off x="5210969" y="3308350"/>
            <a:ext cx="288925" cy="2232025"/>
          </a:xfrm>
          <a:prstGeom prst="rightBracket">
            <a:avLst>
              <a:gd name="adj" fmla="val 64377"/>
            </a:avLst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5366" name="Group 6"/>
          <p:cNvGrpSpPr>
            <a:grpSpLocks/>
          </p:cNvGrpSpPr>
          <p:nvPr/>
        </p:nvGrpSpPr>
        <p:grpSpPr bwMode="auto">
          <a:xfrm>
            <a:off x="6687344" y="4137025"/>
            <a:ext cx="1800225" cy="431800"/>
            <a:chOff x="4241" y="2614"/>
            <a:chExt cx="1315" cy="272"/>
          </a:xfrm>
        </p:grpSpPr>
        <p:sp>
          <p:nvSpPr>
            <p:cNvPr id="15367" name="AutoShape 7"/>
            <p:cNvSpPr>
              <a:spLocks/>
            </p:cNvSpPr>
            <p:nvPr/>
          </p:nvSpPr>
          <p:spPr bwMode="auto">
            <a:xfrm rot="5400000">
              <a:off x="4808" y="2137"/>
              <a:ext cx="182" cy="1315"/>
            </a:xfrm>
            <a:prstGeom prst="rightBracket">
              <a:avLst>
                <a:gd name="adj" fmla="val 60211"/>
              </a:avLst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68" name="Text Box 8"/>
            <p:cNvSpPr txBox="1">
              <a:spLocks noChangeArrowheads="1"/>
            </p:cNvSpPr>
            <p:nvPr/>
          </p:nvSpPr>
          <p:spPr bwMode="auto">
            <a:xfrm>
              <a:off x="4468" y="2614"/>
              <a:ext cx="105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b="1"/>
                <a:t>Alto rischio</a:t>
              </a:r>
            </a:p>
          </p:txBody>
        </p:sp>
      </p:grp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831807" y="4711700"/>
            <a:ext cx="1604962" cy="835025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600"/>
              <a:t>Azoxystrobin</a:t>
            </a:r>
          </a:p>
          <a:p>
            <a:r>
              <a:rPr lang="it-IT" altLang="it-IT" sz="1600"/>
              <a:t>Fenamidone</a:t>
            </a:r>
          </a:p>
          <a:p>
            <a:r>
              <a:rPr lang="it-IT" altLang="it-IT" sz="1600"/>
              <a:t>Famoxadone</a:t>
            </a:r>
          </a:p>
        </p:txBody>
      </p:sp>
      <p:pic>
        <p:nvPicPr>
          <p:cNvPr id="15370" name="Picture 10" descr="fioritura e fruttificazion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19" y="2019300"/>
            <a:ext cx="2219325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trapiant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EF4"/>
              </a:clrFrom>
              <a:clrTo>
                <a:srgbClr val="F8FE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9" y="2984500"/>
            <a:ext cx="1450975" cy="123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3" name="Picture 13" descr="prefioritur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194" y="2479675"/>
            <a:ext cx="1468438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48457" y="5216525"/>
            <a:ext cx="3898900" cy="739775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 b="1"/>
              <a:t>Primo trattamento</a:t>
            </a:r>
            <a:r>
              <a:rPr lang="it-IT" altLang="it-IT" sz="1400"/>
              <a:t>: </a:t>
            </a:r>
          </a:p>
          <a:p>
            <a:r>
              <a:rPr lang="it-IT" altLang="it-IT" sz="1400"/>
              <a:t>Aree ad alto rischio: dopo la fioritura</a:t>
            </a:r>
          </a:p>
          <a:p>
            <a:r>
              <a:rPr lang="it-IT" altLang="it-IT" sz="1400"/>
              <a:t>Aree a basso rischio: alla comparsa dei sintomi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348457" y="6153150"/>
            <a:ext cx="4032250" cy="527050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400"/>
              <a:t>Accorciare gli intervalli fra trattamenti vicino alla racccolta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348457" y="4711700"/>
            <a:ext cx="5894387" cy="314325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/>
              <a:t>Montoraggio per la prima comparsa da quando le piante sono alte 30 cm</a:t>
            </a:r>
          </a:p>
        </p:txBody>
      </p:sp>
      <p:grpSp>
        <p:nvGrpSpPr>
          <p:cNvPr id="15384" name="Group 24"/>
          <p:cNvGrpSpPr>
            <a:grpSpLocks/>
          </p:cNvGrpSpPr>
          <p:nvPr/>
        </p:nvGrpSpPr>
        <p:grpSpPr bwMode="auto">
          <a:xfrm>
            <a:off x="99219" y="1436688"/>
            <a:ext cx="8281988" cy="366712"/>
            <a:chOff x="272" y="913"/>
            <a:chExt cx="5217" cy="231"/>
          </a:xfrm>
        </p:grpSpPr>
        <p:sp>
          <p:nvSpPr>
            <p:cNvPr id="15379" name="Rectangle 19"/>
            <p:cNvSpPr>
              <a:spLocks noChangeArrowheads="1"/>
            </p:cNvSpPr>
            <p:nvPr/>
          </p:nvSpPr>
          <p:spPr bwMode="auto">
            <a:xfrm>
              <a:off x="272" y="913"/>
              <a:ext cx="5217" cy="227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99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80" name="Text Box 20"/>
            <p:cNvSpPr txBox="1">
              <a:spLocks noChangeArrowheads="1"/>
            </p:cNvSpPr>
            <p:nvPr/>
          </p:nvSpPr>
          <p:spPr bwMode="auto">
            <a:xfrm>
              <a:off x="272" y="913"/>
              <a:ext cx="10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/>
                <a:t>Post-trapianto</a:t>
              </a:r>
            </a:p>
          </p:txBody>
        </p:sp>
        <p:sp>
          <p:nvSpPr>
            <p:cNvPr id="15381" name="Text Box 21"/>
            <p:cNvSpPr txBox="1">
              <a:spLocks noChangeArrowheads="1"/>
            </p:cNvSpPr>
            <p:nvPr/>
          </p:nvSpPr>
          <p:spPr bwMode="auto">
            <a:xfrm>
              <a:off x="1746" y="913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/>
                <a:t>Fioritura</a:t>
              </a:r>
            </a:p>
          </p:txBody>
        </p:sp>
        <p:sp>
          <p:nvSpPr>
            <p:cNvPr id="15382" name="Text Box 22"/>
            <p:cNvSpPr txBox="1">
              <a:spLocks noChangeArrowheads="1"/>
            </p:cNvSpPr>
            <p:nvPr/>
          </p:nvSpPr>
          <p:spPr bwMode="auto">
            <a:xfrm>
              <a:off x="2880" y="913"/>
              <a:ext cx="8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/>
                <a:t>Allegagione</a:t>
              </a:r>
            </a:p>
          </p:txBody>
        </p:sp>
        <p:sp>
          <p:nvSpPr>
            <p:cNvPr id="15383" name="Text Box 23"/>
            <p:cNvSpPr txBox="1">
              <a:spLocks noChangeArrowheads="1"/>
            </p:cNvSpPr>
            <p:nvPr/>
          </p:nvSpPr>
          <p:spPr bwMode="auto">
            <a:xfrm>
              <a:off x="4355" y="913"/>
              <a:ext cx="9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/>
                <a:t>Accresc. frutti</a:t>
              </a:r>
            </a:p>
          </p:txBody>
        </p:sp>
      </p:grpSp>
      <p:pic>
        <p:nvPicPr>
          <p:cNvPr id="15371" name="Picture 11" descr="maturazion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019" y="1790700"/>
            <a:ext cx="1450975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75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animBg="1" autoUpdateAnimBg="0"/>
      <p:bldP spid="15374" grpId="0" animBg="1"/>
      <p:bldP spid="15375" grpId="0" animBg="1"/>
      <p:bldP spid="153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130285" y="4315567"/>
            <a:ext cx="8237259" cy="2101746"/>
            <a:chOff x="130285" y="3778357"/>
            <a:chExt cx="8237259" cy="2101746"/>
          </a:xfrm>
        </p:grpSpPr>
        <p:sp>
          <p:nvSpPr>
            <p:cNvPr id="2050" name="AutoShape 3"/>
            <p:cNvSpPr>
              <a:spLocks/>
            </p:cNvSpPr>
            <p:nvPr/>
          </p:nvSpPr>
          <p:spPr bwMode="auto">
            <a:xfrm rot="5400000">
              <a:off x="760244" y="4989516"/>
              <a:ext cx="288925" cy="1492250"/>
            </a:xfrm>
            <a:prstGeom prst="rightBracket">
              <a:avLst>
                <a:gd name="adj" fmla="val 29075"/>
              </a:avLst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051" name="AutoShape 4"/>
            <p:cNvSpPr>
              <a:spLocks/>
            </p:cNvSpPr>
            <p:nvPr/>
          </p:nvSpPr>
          <p:spPr bwMode="auto">
            <a:xfrm rot="5400000">
              <a:off x="2649678" y="4691523"/>
              <a:ext cx="288925" cy="2088233"/>
            </a:xfrm>
            <a:prstGeom prst="rightBracket">
              <a:avLst>
                <a:gd name="adj" fmla="val 83059"/>
              </a:avLst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052" name="AutoShape 5"/>
            <p:cNvSpPr>
              <a:spLocks/>
            </p:cNvSpPr>
            <p:nvPr/>
          </p:nvSpPr>
          <p:spPr bwMode="auto">
            <a:xfrm rot="5400000">
              <a:off x="5058676" y="4543150"/>
              <a:ext cx="288925" cy="2384979"/>
            </a:xfrm>
            <a:prstGeom prst="rightBracket">
              <a:avLst>
                <a:gd name="adj" fmla="val 57097"/>
              </a:avLst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053" name="AutoShape 6"/>
            <p:cNvSpPr>
              <a:spLocks/>
            </p:cNvSpPr>
            <p:nvPr/>
          </p:nvSpPr>
          <p:spPr bwMode="auto">
            <a:xfrm rot="5400000">
              <a:off x="7286456" y="4799015"/>
              <a:ext cx="288925" cy="1873250"/>
            </a:xfrm>
            <a:prstGeom prst="rightBracket">
              <a:avLst>
                <a:gd name="adj" fmla="val 54029"/>
              </a:avLst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064" name="Text Box 17"/>
            <p:cNvSpPr txBox="1">
              <a:spLocks noChangeArrowheads="1"/>
            </p:cNvSpPr>
            <p:nvPr/>
          </p:nvSpPr>
          <p:spPr bwMode="auto">
            <a:xfrm>
              <a:off x="197792" y="5479258"/>
              <a:ext cx="149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sz="1400" b="1" dirty="0" smtClean="0"/>
                <a:t>Post-</a:t>
              </a:r>
              <a:r>
                <a:rPr lang="it-IT" altLang="it-IT" sz="1400" b="1" dirty="0" err="1" smtClean="0"/>
                <a:t>transplant</a:t>
              </a:r>
              <a:endParaRPr lang="it-IT" altLang="it-IT" sz="1400" b="1" dirty="0"/>
            </a:p>
          </p:txBody>
        </p:sp>
        <p:sp>
          <p:nvSpPr>
            <p:cNvPr id="2065" name="Text Box 18"/>
            <p:cNvSpPr txBox="1">
              <a:spLocks noChangeArrowheads="1"/>
            </p:cNvSpPr>
            <p:nvPr/>
          </p:nvSpPr>
          <p:spPr bwMode="auto">
            <a:xfrm>
              <a:off x="2342496" y="5484815"/>
              <a:ext cx="7216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sz="1400" b="1" dirty="0" err="1" smtClean="0"/>
                <a:t>bloom</a:t>
              </a:r>
              <a:endParaRPr lang="it-IT" altLang="it-IT" sz="1400" b="1" dirty="0"/>
            </a:p>
          </p:txBody>
        </p:sp>
        <p:sp>
          <p:nvSpPr>
            <p:cNvPr id="2066" name="Text Box 19"/>
            <p:cNvSpPr txBox="1">
              <a:spLocks noChangeArrowheads="1"/>
            </p:cNvSpPr>
            <p:nvPr/>
          </p:nvSpPr>
          <p:spPr bwMode="auto">
            <a:xfrm>
              <a:off x="4114084" y="5493761"/>
              <a:ext cx="21820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sz="1400" b="1" dirty="0" err="1" smtClean="0"/>
                <a:t>Fruit</a:t>
              </a:r>
              <a:r>
                <a:rPr lang="it-IT" altLang="it-IT" sz="1400" b="1" dirty="0" smtClean="0"/>
                <a:t> set</a:t>
              </a:r>
              <a:r>
                <a:rPr lang="it-IT" altLang="it-IT" sz="1400" b="1" dirty="0" smtClean="0"/>
                <a:t> </a:t>
              </a:r>
              <a:r>
                <a:rPr lang="it-IT" altLang="it-IT" sz="1400" b="1" dirty="0" smtClean="0"/>
                <a:t>– </a:t>
              </a:r>
              <a:r>
                <a:rPr lang="it-IT" altLang="it-IT" sz="1400" b="1" dirty="0" err="1" smtClean="0"/>
                <a:t>fruit</a:t>
              </a:r>
              <a:r>
                <a:rPr lang="it-IT" altLang="it-IT" sz="1400" b="1" dirty="0" smtClean="0"/>
                <a:t> </a:t>
              </a:r>
              <a:r>
                <a:rPr lang="it-IT" altLang="it-IT" sz="1400" b="1" dirty="0" err="1" smtClean="0"/>
                <a:t>growing</a:t>
              </a:r>
              <a:endParaRPr lang="it-IT" altLang="it-IT" sz="1400" b="1" dirty="0"/>
            </a:p>
          </p:txBody>
        </p:sp>
        <p:sp>
          <p:nvSpPr>
            <p:cNvPr id="2067" name="Text Box 20"/>
            <p:cNvSpPr txBox="1">
              <a:spLocks noChangeArrowheads="1"/>
            </p:cNvSpPr>
            <p:nvPr/>
          </p:nvSpPr>
          <p:spPr bwMode="auto">
            <a:xfrm>
              <a:off x="6735841" y="5478521"/>
              <a:ext cx="109837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sz="1400" b="1" dirty="0" err="1" smtClean="0"/>
                <a:t>Maturation</a:t>
              </a:r>
              <a:endParaRPr lang="it-IT" altLang="it-IT" sz="1400" b="1" dirty="0"/>
            </a:p>
          </p:txBody>
        </p:sp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85" y="3778357"/>
              <a:ext cx="8190944" cy="1274816"/>
            </a:xfrm>
            <a:prstGeom prst="rect">
              <a:avLst/>
            </a:prstGeom>
          </p:spPr>
        </p:pic>
      </p:grp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92203" y="188640"/>
            <a:ext cx="7620000" cy="1245617"/>
          </a:xfrm>
        </p:spPr>
        <p:txBody>
          <a:bodyPr/>
          <a:lstStyle/>
          <a:p>
            <a:r>
              <a:rPr lang="it-IT" altLang="it-IT" sz="4000" dirty="0" err="1" smtClean="0"/>
              <a:t>Main</a:t>
            </a:r>
            <a:r>
              <a:rPr lang="it-IT" altLang="it-IT" sz="4000" dirty="0" smtClean="0"/>
              <a:t> </a:t>
            </a:r>
            <a:r>
              <a:rPr lang="it-IT" altLang="it-IT" sz="4000" dirty="0" err="1" smtClean="0"/>
              <a:t>diseases</a:t>
            </a:r>
            <a:endParaRPr lang="it-IT" sz="4000" dirty="0"/>
          </a:p>
        </p:txBody>
      </p:sp>
      <p:grpSp>
        <p:nvGrpSpPr>
          <p:cNvPr id="6" name="Gruppo 5"/>
          <p:cNvGrpSpPr/>
          <p:nvPr/>
        </p:nvGrpSpPr>
        <p:grpSpPr>
          <a:xfrm>
            <a:off x="127983" y="2043204"/>
            <a:ext cx="8283163" cy="1913042"/>
            <a:chOff x="85557" y="1865315"/>
            <a:chExt cx="8283163" cy="1913042"/>
          </a:xfrm>
        </p:grpSpPr>
        <p:sp>
          <p:nvSpPr>
            <p:cNvPr id="2063" name="Rectangle 21"/>
            <p:cNvSpPr>
              <a:spLocks noChangeArrowheads="1"/>
            </p:cNvSpPr>
            <p:nvPr/>
          </p:nvSpPr>
          <p:spPr bwMode="auto">
            <a:xfrm>
              <a:off x="85557" y="1865315"/>
              <a:ext cx="8281987" cy="360362"/>
            </a:xfrm>
            <a:prstGeom prst="rect">
              <a:avLst/>
            </a:prstGeom>
            <a:gradFill rotWithShape="1">
              <a:gsLst>
                <a:gs pos="5000">
                  <a:schemeClr val="bg1"/>
                </a:gs>
                <a:gs pos="44000">
                  <a:srgbClr val="FF99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dirty="0" smtClean="0"/>
                <a:t>Late </a:t>
              </a:r>
              <a:r>
                <a:rPr lang="it-IT" altLang="it-IT" dirty="0" err="1" smtClean="0"/>
                <a:t>blilght</a:t>
              </a:r>
              <a:endParaRPr lang="it-IT" altLang="it-IT" dirty="0"/>
            </a:p>
          </p:txBody>
        </p:sp>
        <p:sp>
          <p:nvSpPr>
            <p:cNvPr id="2068" name="Rectangle 26"/>
            <p:cNvSpPr>
              <a:spLocks noChangeArrowheads="1"/>
            </p:cNvSpPr>
            <p:nvPr/>
          </p:nvSpPr>
          <p:spPr bwMode="auto">
            <a:xfrm>
              <a:off x="85557" y="2405065"/>
              <a:ext cx="8281987" cy="360362"/>
            </a:xfrm>
            <a:prstGeom prst="rect">
              <a:avLst/>
            </a:prstGeom>
            <a:gradFill rotWithShape="1">
              <a:gsLst>
                <a:gs pos="52000">
                  <a:schemeClr val="bg1"/>
                </a:gs>
                <a:gs pos="100000">
                  <a:srgbClr val="FF99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dirty="0" err="1" smtClean="0"/>
                <a:t>Early</a:t>
              </a:r>
              <a:r>
                <a:rPr lang="it-IT" altLang="it-IT" dirty="0" smtClean="0"/>
                <a:t> </a:t>
              </a:r>
              <a:r>
                <a:rPr lang="it-IT" altLang="it-IT" dirty="0" err="1" smtClean="0"/>
                <a:t>blight</a:t>
              </a:r>
              <a:endParaRPr lang="it-IT" altLang="it-IT" dirty="0"/>
            </a:p>
          </p:txBody>
        </p:sp>
        <p:sp>
          <p:nvSpPr>
            <p:cNvPr id="2069" name="Text Box 27"/>
            <p:cNvSpPr txBox="1">
              <a:spLocks noChangeArrowheads="1"/>
            </p:cNvSpPr>
            <p:nvPr/>
          </p:nvSpPr>
          <p:spPr bwMode="auto">
            <a:xfrm>
              <a:off x="3019414" y="2960689"/>
              <a:ext cx="21685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sz="1200" b="1" dirty="0"/>
                <a:t>Rischio infettivo stagionale</a:t>
              </a:r>
            </a:p>
          </p:txBody>
        </p:sp>
        <p:sp>
          <p:nvSpPr>
            <p:cNvPr id="23" name="Rectangle 26"/>
            <p:cNvSpPr>
              <a:spLocks noChangeArrowheads="1"/>
            </p:cNvSpPr>
            <p:nvPr/>
          </p:nvSpPr>
          <p:spPr bwMode="auto">
            <a:xfrm>
              <a:off x="85557" y="2917827"/>
              <a:ext cx="8281987" cy="360362"/>
            </a:xfrm>
            <a:prstGeom prst="rect">
              <a:avLst/>
            </a:prstGeom>
            <a:gradFill rotWithShape="1">
              <a:gsLst>
                <a:gs pos="0">
                  <a:schemeClr val="accent3"/>
                </a:gs>
                <a:gs pos="50000">
                  <a:schemeClr val="accent6">
                    <a:lumMod val="20000"/>
                    <a:lumOff val="8000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dirty="0" err="1" smtClean="0"/>
                <a:t>Bacterial</a:t>
              </a:r>
              <a:r>
                <a:rPr lang="it-IT" altLang="it-IT" dirty="0" smtClean="0"/>
                <a:t> </a:t>
              </a:r>
              <a:r>
                <a:rPr lang="it-IT" altLang="it-IT" dirty="0" err="1" smtClean="0"/>
                <a:t>diseases</a:t>
              </a:r>
              <a:endParaRPr lang="it-IT" altLang="it-IT" dirty="0"/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86733" y="3417995"/>
              <a:ext cx="8281987" cy="360362"/>
            </a:xfrm>
            <a:prstGeom prst="rect">
              <a:avLst/>
            </a:prstGeom>
            <a:gradFill rotWithShape="1">
              <a:gsLst>
                <a:gs pos="5000">
                  <a:schemeClr val="bg1"/>
                </a:gs>
                <a:gs pos="57000">
                  <a:srgbClr val="FF99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dirty="0" smtClean="0"/>
                <a:t>Septoria </a:t>
              </a:r>
              <a:r>
                <a:rPr lang="it-IT" altLang="it-IT" dirty="0" err="1" smtClean="0"/>
                <a:t>leaf</a:t>
              </a:r>
              <a:r>
                <a:rPr lang="it-IT" altLang="it-IT" dirty="0" smtClean="0"/>
                <a:t> </a:t>
              </a:r>
              <a:r>
                <a:rPr lang="it-IT" altLang="it-IT" dirty="0" err="1" smtClean="0"/>
                <a:t>blight</a:t>
              </a:r>
              <a:endParaRPr lang="it-IT" alt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186994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800" dirty="0" err="1" smtClean="0"/>
              <a:t>Choice</a:t>
            </a:r>
            <a:r>
              <a:rPr lang="it-IT" altLang="it-IT" sz="3800" dirty="0" smtClean="0"/>
              <a:t> of fungicide</a:t>
            </a:r>
            <a:endParaRPr lang="it-IT" altLang="it-IT" sz="3800" dirty="0"/>
          </a:p>
        </p:txBody>
      </p:sp>
      <p:graphicFrame>
        <p:nvGraphicFramePr>
          <p:cNvPr id="2" name="Segnaposto contenut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001579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ttangolo arrotondato 9"/>
          <p:cNvSpPr/>
          <p:nvPr/>
        </p:nvSpPr>
        <p:spPr>
          <a:xfrm>
            <a:off x="2339752" y="5805264"/>
            <a:ext cx="1152128" cy="2880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low</a:t>
            </a:r>
            <a:endParaRPr lang="it-IT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2339752" y="5484646"/>
            <a:ext cx="1152128" cy="28803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high</a:t>
            </a:r>
            <a:endParaRPr lang="it-IT" dirty="0"/>
          </a:p>
        </p:txBody>
      </p:sp>
      <p:sp>
        <p:nvSpPr>
          <p:cNvPr id="16" name="Rettangolo arrotondato 15"/>
          <p:cNvSpPr/>
          <p:nvPr/>
        </p:nvSpPr>
        <p:spPr>
          <a:xfrm>
            <a:off x="6948264" y="4019304"/>
            <a:ext cx="1224136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phenology</a:t>
            </a:r>
            <a:endParaRPr lang="it-IT" dirty="0"/>
          </a:p>
        </p:txBody>
      </p:sp>
      <p:sp>
        <p:nvSpPr>
          <p:cNvPr id="17" name="Rettangolo arrotondato 16"/>
          <p:cNvSpPr/>
          <p:nvPr/>
        </p:nvSpPr>
        <p:spPr>
          <a:xfrm>
            <a:off x="6732240" y="4515388"/>
            <a:ext cx="1656184" cy="75950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Rate of </a:t>
            </a:r>
            <a:r>
              <a:rPr lang="it-IT" dirty="0" err="1" smtClean="0"/>
              <a:t>canopy</a:t>
            </a:r>
            <a:r>
              <a:rPr lang="it-IT" dirty="0" smtClean="0"/>
              <a:t> </a:t>
            </a:r>
            <a:r>
              <a:rPr lang="it-IT" dirty="0" err="1" smtClean="0"/>
              <a:t>growing</a:t>
            </a:r>
            <a:endParaRPr lang="it-IT" dirty="0"/>
          </a:p>
        </p:txBody>
      </p:sp>
      <p:grpSp>
        <p:nvGrpSpPr>
          <p:cNvPr id="32" name="Gruppo 31"/>
          <p:cNvGrpSpPr/>
          <p:nvPr/>
        </p:nvGrpSpPr>
        <p:grpSpPr>
          <a:xfrm>
            <a:off x="179511" y="1851700"/>
            <a:ext cx="1728193" cy="2148800"/>
            <a:chOff x="179511" y="1851700"/>
            <a:chExt cx="1728193" cy="2148800"/>
          </a:xfrm>
        </p:grpSpPr>
        <p:sp>
          <p:nvSpPr>
            <p:cNvPr id="13" name="Rettangolo arrotondato 12"/>
            <p:cNvSpPr/>
            <p:nvPr/>
          </p:nvSpPr>
          <p:spPr>
            <a:xfrm>
              <a:off x="409328" y="2672916"/>
              <a:ext cx="1296144" cy="36004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err="1" smtClean="0"/>
                <a:t>Alternaria</a:t>
              </a:r>
              <a:endParaRPr lang="it-IT" dirty="0"/>
            </a:p>
          </p:txBody>
        </p:sp>
        <p:sp>
          <p:nvSpPr>
            <p:cNvPr id="14" name="Rettangolo arrotondato 13"/>
            <p:cNvSpPr/>
            <p:nvPr/>
          </p:nvSpPr>
          <p:spPr>
            <a:xfrm>
              <a:off x="396722" y="2276872"/>
              <a:ext cx="1224136" cy="28803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err="1" smtClean="0"/>
                <a:t>Septoria</a:t>
              </a:r>
              <a:endParaRPr lang="it-IT" dirty="0"/>
            </a:p>
          </p:txBody>
        </p:sp>
        <p:sp>
          <p:nvSpPr>
            <p:cNvPr id="15" name="Rettangolo arrotondato 14"/>
            <p:cNvSpPr/>
            <p:nvPr/>
          </p:nvSpPr>
          <p:spPr>
            <a:xfrm>
              <a:off x="395536" y="1851700"/>
              <a:ext cx="1224136" cy="28803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Bact</a:t>
              </a:r>
              <a:r>
                <a:rPr lang="it-IT" dirty="0" smtClean="0"/>
                <a:t>eria</a:t>
              </a:r>
              <a:endParaRPr lang="it-IT" dirty="0"/>
            </a:p>
          </p:txBody>
        </p:sp>
        <p:cxnSp>
          <p:nvCxnSpPr>
            <p:cNvPr id="24" name="Connettore 4 23"/>
            <p:cNvCxnSpPr>
              <a:stCxn id="13" idx="1"/>
            </p:cNvCxnSpPr>
            <p:nvPr/>
          </p:nvCxnSpPr>
          <p:spPr>
            <a:xfrm rot="10800000" flipV="1">
              <a:off x="179512" y="2852936"/>
              <a:ext cx="229816" cy="1147564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4 25"/>
            <p:cNvCxnSpPr>
              <a:stCxn id="15" idx="1"/>
            </p:cNvCxnSpPr>
            <p:nvPr/>
          </p:nvCxnSpPr>
          <p:spPr>
            <a:xfrm rot="10800000" flipV="1">
              <a:off x="179512" y="1995716"/>
              <a:ext cx="216024" cy="2004784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28"/>
            <p:cNvCxnSpPr/>
            <p:nvPr/>
          </p:nvCxnSpPr>
          <p:spPr>
            <a:xfrm>
              <a:off x="179511" y="4000500"/>
              <a:ext cx="172819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4 30"/>
            <p:cNvCxnSpPr>
              <a:stCxn id="14" idx="1"/>
            </p:cNvCxnSpPr>
            <p:nvPr/>
          </p:nvCxnSpPr>
          <p:spPr>
            <a:xfrm rot="10800000" flipV="1">
              <a:off x="179512" y="2420888"/>
              <a:ext cx="217210" cy="157961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Connettore 1 33"/>
          <p:cNvCxnSpPr>
            <a:stCxn id="12" idx="0"/>
          </p:cNvCxnSpPr>
          <p:nvPr/>
        </p:nvCxnSpPr>
        <p:spPr>
          <a:xfrm flipV="1">
            <a:off x="935596" y="4000500"/>
            <a:ext cx="0" cy="1304126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>
            <a:stCxn id="12" idx="3"/>
          </p:cNvCxnSpPr>
          <p:nvPr/>
        </p:nvCxnSpPr>
        <p:spPr>
          <a:xfrm>
            <a:off x="1583668" y="5772678"/>
            <a:ext cx="7560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4 37"/>
          <p:cNvCxnSpPr>
            <a:stCxn id="12" idx="2"/>
          </p:cNvCxnSpPr>
          <p:nvPr/>
        </p:nvCxnSpPr>
        <p:spPr>
          <a:xfrm rot="16200000" flipH="1">
            <a:off x="3475587" y="3700739"/>
            <a:ext cx="356622" cy="5436604"/>
          </a:xfrm>
          <a:prstGeom prst="bentConnector2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V="1">
            <a:off x="6372200" y="4581128"/>
            <a:ext cx="0" cy="2016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4 43"/>
          <p:cNvCxnSpPr/>
          <p:nvPr/>
        </p:nvCxnSpPr>
        <p:spPr>
          <a:xfrm>
            <a:off x="2915816" y="6093296"/>
            <a:ext cx="792088" cy="147434"/>
          </a:xfrm>
          <a:prstGeom prst="bentConnector3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uppo 52"/>
          <p:cNvGrpSpPr/>
          <p:nvPr/>
        </p:nvGrpSpPr>
        <p:grpSpPr>
          <a:xfrm>
            <a:off x="5220072" y="1354490"/>
            <a:ext cx="2952328" cy="1656184"/>
            <a:chOff x="5220072" y="1354490"/>
            <a:chExt cx="2952328" cy="1656184"/>
          </a:xfrm>
        </p:grpSpPr>
        <p:sp>
          <p:nvSpPr>
            <p:cNvPr id="6" name="Rettangolo arrotondato 5"/>
            <p:cNvSpPr/>
            <p:nvPr/>
          </p:nvSpPr>
          <p:spPr>
            <a:xfrm>
              <a:off x="6156176" y="1354490"/>
              <a:ext cx="2016224" cy="36004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Mode of </a:t>
              </a:r>
              <a:r>
                <a:rPr lang="it-IT" dirty="0" err="1" smtClean="0"/>
                <a:t>action</a:t>
              </a:r>
              <a:endParaRPr lang="it-IT" dirty="0"/>
            </a:p>
          </p:txBody>
        </p:sp>
        <p:sp>
          <p:nvSpPr>
            <p:cNvPr id="7" name="Rettangolo arrotondato 6"/>
            <p:cNvSpPr/>
            <p:nvPr/>
          </p:nvSpPr>
          <p:spPr>
            <a:xfrm>
              <a:off x="6156176" y="1858546"/>
              <a:ext cx="2016224" cy="288032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err="1" smtClean="0"/>
                <a:t>rainfastness</a:t>
              </a:r>
              <a:endParaRPr lang="it-IT" dirty="0"/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6156176" y="2290594"/>
              <a:ext cx="2016224" cy="288032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err="1" smtClean="0"/>
                <a:t>Efficacy</a:t>
              </a:r>
              <a:endParaRPr lang="it-IT" dirty="0"/>
            </a:p>
          </p:txBody>
        </p:sp>
        <p:sp>
          <p:nvSpPr>
            <p:cNvPr id="9" name="Rettangolo arrotondato 8"/>
            <p:cNvSpPr/>
            <p:nvPr/>
          </p:nvSpPr>
          <p:spPr>
            <a:xfrm>
              <a:off x="6156176" y="2722642"/>
              <a:ext cx="2016224" cy="288032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err="1" smtClean="0"/>
                <a:t>mobility</a:t>
              </a:r>
              <a:endParaRPr lang="it-IT" dirty="0"/>
            </a:p>
          </p:txBody>
        </p:sp>
        <p:cxnSp>
          <p:nvCxnSpPr>
            <p:cNvPr id="46" name="Connettore 4 45"/>
            <p:cNvCxnSpPr>
              <a:stCxn id="6" idx="1"/>
            </p:cNvCxnSpPr>
            <p:nvPr/>
          </p:nvCxnSpPr>
          <p:spPr>
            <a:xfrm rot="10800000" flipV="1">
              <a:off x="5220072" y="1534510"/>
              <a:ext cx="936104" cy="605222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4 47"/>
            <p:cNvCxnSpPr/>
            <p:nvPr/>
          </p:nvCxnSpPr>
          <p:spPr>
            <a:xfrm rot="10800000" flipV="1">
              <a:off x="5220072" y="2002562"/>
              <a:ext cx="936104" cy="137170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4 49"/>
            <p:cNvCxnSpPr/>
            <p:nvPr/>
          </p:nvCxnSpPr>
          <p:spPr>
            <a:xfrm rot="10800000">
              <a:off x="5220072" y="2139732"/>
              <a:ext cx="936104" cy="294878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4 51"/>
            <p:cNvCxnSpPr>
              <a:stCxn id="9" idx="1"/>
            </p:cNvCxnSpPr>
            <p:nvPr/>
          </p:nvCxnSpPr>
          <p:spPr>
            <a:xfrm rot="10800000">
              <a:off x="5220072" y="2139732"/>
              <a:ext cx="936104" cy="726926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Connettore 4 54"/>
          <p:cNvCxnSpPr>
            <a:stCxn id="16" idx="0"/>
          </p:cNvCxnSpPr>
          <p:nvPr/>
        </p:nvCxnSpPr>
        <p:spPr>
          <a:xfrm rot="16200000" flipV="1">
            <a:off x="7071144" y="3530116"/>
            <a:ext cx="294301" cy="68407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4 59"/>
          <p:cNvCxnSpPr>
            <a:stCxn id="17" idx="0"/>
          </p:cNvCxnSpPr>
          <p:nvPr/>
        </p:nvCxnSpPr>
        <p:spPr>
          <a:xfrm rot="16200000" flipV="1">
            <a:off x="6711104" y="3666160"/>
            <a:ext cx="798357" cy="9001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o 3"/>
          <p:cNvGrpSpPr/>
          <p:nvPr/>
        </p:nvGrpSpPr>
        <p:grpSpPr>
          <a:xfrm>
            <a:off x="287524" y="5304626"/>
            <a:ext cx="1296144" cy="936104"/>
            <a:chOff x="287524" y="5304626"/>
            <a:chExt cx="1296144" cy="936104"/>
          </a:xfrm>
        </p:grpSpPr>
        <p:sp>
          <p:nvSpPr>
            <p:cNvPr id="12" name="Rettangolo arrotondato 11"/>
            <p:cNvSpPr/>
            <p:nvPr/>
          </p:nvSpPr>
          <p:spPr>
            <a:xfrm>
              <a:off x="287524" y="5304626"/>
              <a:ext cx="1296144" cy="93610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Clima</a:t>
              </a:r>
              <a:endParaRPr lang="it-IT" dirty="0"/>
            </a:p>
          </p:txBody>
        </p:sp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34" y="5349196"/>
              <a:ext cx="1120323" cy="846964"/>
            </a:xfrm>
            <a:prstGeom prst="rect">
              <a:avLst/>
            </a:prstGeom>
          </p:spPr>
        </p:pic>
      </p:grpSp>
      <p:pic>
        <p:nvPicPr>
          <p:cNvPr id="5" name="Immagin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878" y="2622633"/>
            <a:ext cx="325368" cy="48805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52" y="1714530"/>
            <a:ext cx="541834" cy="406376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72" y="2179657"/>
            <a:ext cx="538180" cy="40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6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dirty="0" smtClean="0"/>
              <a:t>Traslocazione dei fungicidi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sz="1800" dirty="0">
                <a:solidFill>
                  <a:srgbClr val="C00000"/>
                </a:solidFill>
              </a:rPr>
              <a:t>Contatto / copertura</a:t>
            </a:r>
          </a:p>
          <a:p>
            <a:pPr lvl="1">
              <a:lnSpc>
                <a:spcPct val="80000"/>
              </a:lnSpc>
            </a:pPr>
            <a:r>
              <a:rPr lang="it-IT" altLang="it-IT" sz="1700" dirty="0"/>
              <a:t>Non penetra nei tessuti vegetali, esplica la sua azione solo in superficie formando un deposito più o meno persistente (dopo l’asciugatura della soluzione irrorata)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1800" dirty="0" smtClean="0">
                <a:solidFill>
                  <a:srgbClr val="C00000"/>
                </a:solidFill>
              </a:rPr>
              <a:t>Contatto a forte adesività alle cere </a:t>
            </a:r>
            <a:r>
              <a:rPr lang="it-IT" altLang="it-IT" sz="1800" dirty="0" err="1" smtClean="0">
                <a:solidFill>
                  <a:srgbClr val="C00000"/>
                </a:solidFill>
              </a:rPr>
              <a:t>epicuticolari</a:t>
            </a:r>
            <a:endParaRPr lang="it-IT" altLang="it-IT" sz="1800" dirty="0" smtClean="0">
              <a:solidFill>
                <a:srgbClr val="C0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it-IT" altLang="it-IT" sz="1800" dirty="0" smtClean="0"/>
              <a:t>Si lega tenacemente alle cere </a:t>
            </a:r>
            <a:r>
              <a:rPr lang="it-IT" altLang="it-IT" sz="1800" dirty="0" err="1" smtClean="0"/>
              <a:t>epicuticolari</a:t>
            </a:r>
            <a:r>
              <a:rPr lang="it-IT" altLang="it-IT" sz="1800" dirty="0" smtClean="0"/>
              <a:t> impedendone la </a:t>
            </a:r>
            <a:r>
              <a:rPr lang="it-IT" altLang="it-IT" sz="1800" dirty="0" err="1" smtClean="0"/>
              <a:t>dilavabilità</a:t>
            </a:r>
            <a:endParaRPr lang="it-IT" altLang="it-IT" sz="1800" dirty="0" smtClean="0"/>
          </a:p>
          <a:p>
            <a:pPr eaLnBrk="1" hangingPunct="1">
              <a:lnSpc>
                <a:spcPct val="80000"/>
              </a:lnSpc>
            </a:pPr>
            <a:r>
              <a:rPr lang="it-IT" altLang="it-IT" sz="1800" dirty="0" err="1" smtClean="0">
                <a:solidFill>
                  <a:srgbClr val="C00000"/>
                </a:solidFill>
              </a:rPr>
              <a:t>Citotropici</a:t>
            </a:r>
            <a:endParaRPr lang="it-IT" altLang="it-IT" sz="1800" dirty="0" smtClean="0">
              <a:solidFill>
                <a:srgbClr val="C0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it-IT" altLang="it-IT" sz="1700" dirty="0" smtClean="0"/>
              <a:t> penetra nei primi strati di cellule degli organi trattati, redistribuendosi localmente; non viene ulteriormente traslocato e la parte penetrata si sottrae al dilavamento.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1800" dirty="0" err="1" smtClean="0">
                <a:solidFill>
                  <a:srgbClr val="C00000"/>
                </a:solidFill>
              </a:rPr>
              <a:t>Translaminare</a:t>
            </a:r>
            <a:endParaRPr lang="it-IT" altLang="it-IT" sz="1800" dirty="0" smtClean="0">
              <a:solidFill>
                <a:srgbClr val="C0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it-IT" altLang="it-IT" sz="1700" dirty="0" smtClean="0"/>
              <a:t>Si comporta come il prodotto </a:t>
            </a:r>
            <a:r>
              <a:rPr lang="it-IT" altLang="it-IT" sz="1700" dirty="0" err="1" smtClean="0"/>
              <a:t>citotropico</a:t>
            </a:r>
            <a:r>
              <a:rPr lang="it-IT" altLang="it-IT" sz="1700" dirty="0" smtClean="0"/>
              <a:t> penetrando, nel caso della foglia, nell’intero spessore della lamina per cui esplica la sua azione anche sul lato opposto a quello interessato dal trattamento. La parte di sostanza attiva penetrata si sottrae al dilavamento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1800" dirty="0" smtClean="0">
                <a:solidFill>
                  <a:srgbClr val="C00000"/>
                </a:solidFill>
              </a:rPr>
              <a:t>Sistemici</a:t>
            </a:r>
          </a:p>
          <a:p>
            <a:pPr lvl="1" eaLnBrk="1" hangingPunct="1">
              <a:lnSpc>
                <a:spcPct val="80000"/>
              </a:lnSpc>
            </a:pPr>
            <a:r>
              <a:rPr lang="it-IT" altLang="it-IT" sz="1700" dirty="0" smtClean="0"/>
              <a:t>Una volta assorbito, in modo analogo ai prodotti </a:t>
            </a:r>
            <a:r>
              <a:rPr lang="it-IT" altLang="it-IT" sz="1700" dirty="0" err="1" smtClean="0"/>
              <a:t>translaminari</a:t>
            </a:r>
            <a:r>
              <a:rPr lang="it-IT" altLang="it-IT" sz="1700" dirty="0" smtClean="0"/>
              <a:t>, viene ulteriormente traslocato con il flusso linfatico ascendente (xilematico – </a:t>
            </a:r>
            <a:r>
              <a:rPr lang="it-IT" altLang="it-IT" sz="1700" dirty="0" err="1" smtClean="0"/>
              <a:t>aploplastico</a:t>
            </a:r>
            <a:r>
              <a:rPr lang="it-IT" altLang="it-IT" sz="1700" dirty="0" smtClean="0"/>
              <a:t>) e/o discendente (floematico – </a:t>
            </a:r>
            <a:r>
              <a:rPr lang="it-IT" altLang="it-IT" sz="1700" dirty="0" err="1" smtClean="0"/>
              <a:t>simplastico</a:t>
            </a:r>
            <a:r>
              <a:rPr lang="it-IT" altLang="it-IT" sz="1700" dirty="0" smtClean="0"/>
              <a:t>)</a:t>
            </a:r>
          </a:p>
        </p:txBody>
      </p:sp>
      <p:sp>
        <p:nvSpPr>
          <p:cNvPr id="27652" name="Rectangle 63"/>
          <p:cNvSpPr>
            <a:spLocks noChangeArrowheads="1"/>
          </p:cNvSpPr>
          <p:nvPr/>
        </p:nvSpPr>
        <p:spPr bwMode="auto">
          <a:xfrm rot="5400000">
            <a:off x="-3257550" y="3246437"/>
            <a:ext cx="6858000" cy="36512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28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23825"/>
            <a:ext cx="8713788" cy="539750"/>
          </a:xfrm>
        </p:spPr>
        <p:txBody>
          <a:bodyPr/>
          <a:lstStyle/>
          <a:p>
            <a:pPr eaLnBrk="1" hangingPunct="1"/>
            <a:r>
              <a:rPr lang="it-IT" altLang="it-IT" sz="2800" smtClean="0"/>
              <a:t>Fungicidi registrati contro la peronospora del pomodoro.</a:t>
            </a:r>
            <a:endParaRPr lang="it-IT" altLang="it-IT" sz="2600" smtClean="0"/>
          </a:p>
        </p:txBody>
      </p:sp>
      <p:graphicFrame>
        <p:nvGraphicFramePr>
          <p:cNvPr id="30876" name="Group 1180"/>
          <p:cNvGraphicFramePr>
            <a:graphicFrameLocks noGrp="1"/>
          </p:cNvGraphicFramePr>
          <p:nvPr>
            <p:ph type="tbl" idx="1"/>
          </p:nvPr>
        </p:nvGraphicFramePr>
        <p:xfrm>
          <a:off x="160338" y="766763"/>
          <a:ext cx="8855075" cy="5907081"/>
        </p:xfrm>
        <a:graphic>
          <a:graphicData uri="http://schemas.openxmlformats.org/drawingml/2006/table">
            <a:tbl>
              <a:tblPr/>
              <a:tblGrid>
                <a:gridCol w="1293812"/>
                <a:gridCol w="720725"/>
                <a:gridCol w="719138"/>
                <a:gridCol w="720725"/>
                <a:gridCol w="720725"/>
                <a:gridCol w="539750"/>
                <a:gridCol w="900112"/>
                <a:gridCol w="719138"/>
                <a:gridCol w="900112"/>
                <a:gridCol w="720725"/>
                <a:gridCol w="900113"/>
              </a:tblGrid>
              <a:tr h="38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P.a.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Famiglia chimica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Effcacia</a:t>
                      </a:r>
                      <a:r>
                        <a:rPr kumimoji="0" lang="it-IT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su foglia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Efficacia su bacca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Attività protettiva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Attività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Curativa foglia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Attività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antisporulante</a:t>
                      </a:r>
                      <a:endParaRPr kumimoji="0" lang="it-IT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dilavabilità</a:t>
                      </a:r>
                      <a:endParaRPr kumimoji="0" lang="it-IT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Mobilità nella pianta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Rischio resistenza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Limitazioni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N° </a:t>
                      </a:r>
                      <a:r>
                        <a:rPr kumimoji="0" lang="it-IT" sz="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app</a:t>
                      </a:r>
                      <a:r>
                        <a:rPr kumimoji="0" lang="it-IT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./anno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39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Composti rameici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inorganici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+(+)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+(+)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Contatto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Basso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Propinebb</a:t>
                      </a:r>
                      <a:endParaRPr kumimoji="0" lang="it-I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Ditio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carbammati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+(+)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+(+)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Contatto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Basso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</a:t>
                      </a: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Interrompere 21 giorni prima della raccolta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9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Metiram</a:t>
                      </a:r>
                      <a:endParaRPr kumimoji="0" lang="it-I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+(+)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+(+)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Contatto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9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Dimethomorph</a:t>
                      </a:r>
                      <a:endParaRPr kumimoji="0" lang="it-I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CAA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++(+)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++(+)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++(+)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translaminare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Basso- Medio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  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Iprovalicarb</a:t>
                      </a:r>
                      <a:endParaRPr kumimoji="0" lang="it-I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++(+)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+(+)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translaminare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9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benthiavalicarb</a:t>
                      </a:r>
                      <a:endParaRPr kumimoji="0" lang="it-I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+(+)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++(+)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translaminare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9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mandipropamide</a:t>
                      </a:r>
                      <a:endParaRPr kumimoji="0" lang="it-I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++(+)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translaminare</a:t>
                      </a:r>
                      <a:endParaRPr kumimoji="0" lang="it-I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9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ciazofamid</a:t>
                      </a:r>
                      <a:endParaRPr kumimoji="0" lang="it-I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QII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Contatto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Medio-alto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</a:t>
                      </a: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9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Fosetyl</a:t>
                      </a: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-Al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fosfonati</a:t>
                      </a:r>
                      <a:endParaRPr kumimoji="0" lang="it-I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Sistemico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Basso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9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Benalaxyl</a:t>
                      </a:r>
                      <a:endParaRPr kumimoji="0" lang="it-I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fenilammidi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Sistemico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Alto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 4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9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Benalaxyl</a:t>
                      </a: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-m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+(+)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Sistemico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9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Metalaxyl</a:t>
                      </a: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-m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Sistemico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9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Azoxystrobin</a:t>
                      </a:r>
                      <a:endParaRPr kumimoji="0" lang="it-I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QoI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translaminare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Alto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 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9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famoxadone</a:t>
                      </a:r>
                      <a:endParaRPr kumimoji="0" lang="it-I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++(+)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contatto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74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Pyraclostrobin</a:t>
                      </a:r>
                      <a:endParaRPr kumimoji="0" lang="it-I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Translaminare</a:t>
                      </a:r>
                      <a:endParaRPr kumimoji="0" lang="it-I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9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Fenamidone</a:t>
                      </a:r>
                      <a:endParaRPr kumimoji="0" lang="it-I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++(+)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+(+)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translaminare</a:t>
                      </a:r>
                      <a:endParaRPr kumimoji="0" lang="it-I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9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Zoxamide</a:t>
                      </a:r>
                      <a:endParaRPr kumimoji="0" lang="it-I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benzamidi</a:t>
                      </a:r>
                      <a:endParaRPr kumimoji="0" lang="it-I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(+)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++(+)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Contatto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Medio-alto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</a:t>
                      </a: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Flupicolide</a:t>
                      </a:r>
                      <a:endParaRPr kumimoji="0" lang="it-I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benzamidi</a:t>
                      </a:r>
                      <a:endParaRPr kumimoji="0" lang="it-I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++(+)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++(+)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Translaminare</a:t>
                      </a: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 + sistemico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Sconosciuto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</a:t>
                      </a: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propamocar</a:t>
                      </a:r>
                      <a:endParaRPr kumimoji="0" lang="it-I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carbammato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+(+)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Sistemico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Medio-basso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Cymoxanil</a:t>
                      </a:r>
                      <a:endParaRPr kumimoji="0" lang="it-I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Ossimo di ciano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acetamide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translaminare</a:t>
                      </a:r>
                      <a:endParaRPr kumimoji="0" lang="it-I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Basso-Medio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  3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Amisulbron</a:t>
                      </a:r>
                      <a:endParaRPr kumimoji="0" lang="it-I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QII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++(+)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translaminare</a:t>
                      </a:r>
                      <a:endParaRPr kumimoji="0" lang="it-I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Medio-alto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9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Dithianon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chinoni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translaminare</a:t>
                      </a:r>
                      <a:endParaRPr kumimoji="0" lang="it-I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43780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Contact </a:t>
            </a:r>
            <a:r>
              <a:rPr lang="it-IT" altLang="it-IT" dirty="0" err="1" smtClean="0"/>
              <a:t>fungicides</a:t>
            </a:r>
            <a:endParaRPr lang="it-IT" altLang="it-IT" dirty="0" smtClean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930972"/>
              </p:ext>
            </p:extLst>
          </p:nvPr>
        </p:nvGraphicFramePr>
        <p:xfrm>
          <a:off x="128588" y="2168525"/>
          <a:ext cx="8764585" cy="2407928"/>
        </p:xfrm>
        <a:graphic>
          <a:graphicData uri="http://schemas.openxmlformats.org/drawingml/2006/table">
            <a:tbl>
              <a:tblPr/>
              <a:tblGrid>
                <a:gridCol w="1425491"/>
                <a:gridCol w="794077"/>
                <a:gridCol w="792329"/>
                <a:gridCol w="794077"/>
                <a:gridCol w="794077"/>
                <a:gridCol w="594683"/>
                <a:gridCol w="991722"/>
                <a:gridCol w="792329"/>
                <a:gridCol w="794077"/>
                <a:gridCol w="991723"/>
              </a:tblGrid>
              <a:tr h="8839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A.i.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Chemical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family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Efficacy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on </a:t>
                      </a: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leaf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Efficacy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on </a:t>
                      </a: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fruit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Preventative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efficacy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Curative </a:t>
                      </a: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efficacy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Antisporulation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activity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rainfastness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Risk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of </a:t>
                      </a: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resistance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Limitation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N° 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spray/</a:t>
                      </a: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year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43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Zoxamide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Benzamide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(+)</a:t>
                      </a: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++(+)</a:t>
                      </a: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Medium-high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3</a:t>
                      </a: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3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Composti rameici</a:t>
                      </a:r>
                    </a:p>
                  </a:txBody>
                  <a:tcPr marL="91446" marR="91446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Inorganic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+(+)</a:t>
                      </a: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+(+)</a:t>
                      </a: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0</a:t>
                      </a: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3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Propineb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Dithio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Carbammate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+(+)</a:t>
                      </a: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+(+)</a:t>
                      </a: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0</a:t>
                      </a: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0</a:t>
                      </a: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Avoid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use 21 </a:t>
                      </a: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days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before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harvest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Metiram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+(+)</a:t>
                      </a: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+(+)</a:t>
                      </a: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0</a:t>
                      </a: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0</a:t>
                      </a: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84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 smtClean="0"/>
              <a:t>Systemic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fungicides</a:t>
            </a:r>
            <a:endParaRPr lang="it-IT" altLang="it-IT" dirty="0" smtClean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758770"/>
              </p:ext>
            </p:extLst>
          </p:nvPr>
        </p:nvGraphicFramePr>
        <p:xfrm>
          <a:off x="251520" y="2060848"/>
          <a:ext cx="8731247" cy="2852246"/>
        </p:xfrm>
        <a:graphic>
          <a:graphicData uri="http://schemas.openxmlformats.org/drawingml/2006/table">
            <a:tbl>
              <a:tblPr/>
              <a:tblGrid>
                <a:gridCol w="1420069"/>
                <a:gridCol w="791057"/>
                <a:gridCol w="789315"/>
                <a:gridCol w="791057"/>
                <a:gridCol w="791057"/>
                <a:gridCol w="592421"/>
                <a:gridCol w="987949"/>
                <a:gridCol w="789315"/>
                <a:gridCol w="791057"/>
                <a:gridCol w="987950"/>
              </a:tblGrid>
              <a:tr h="962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A.i.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Chemical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family</a:t>
                      </a: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Efficacy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on </a:t>
                      </a: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leaf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Efficacy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on </a:t>
                      </a: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fruit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Preventative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efficacy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Curative </a:t>
                      </a: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efficacy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Antisporulation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activity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rainfastness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Risk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of </a:t>
                      </a: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resistance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Limitation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N° spray/</a:t>
                      </a: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year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265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propamocarb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79" marB="456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carbammate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+(+)</a:t>
                      </a: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Medium-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8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Metalaxyl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79" marB="456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Phenilammide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 </a:t>
                      </a: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8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Benalaxyl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79" marB="456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8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Kyralaxil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79" marB="456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+(+)</a:t>
                      </a: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8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Mefenoxam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79" marB="456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8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Fosetyl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-Al</a:t>
                      </a:r>
                    </a:p>
                  </a:txBody>
                  <a:tcPr marL="91447" marR="91447" marT="45679" marB="456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Phosphonates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0</a:t>
                      </a: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077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 smtClean="0"/>
              <a:t>Translaminar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fungicides</a:t>
            </a:r>
            <a:endParaRPr lang="it-IT" altLang="it-IT" dirty="0" smtClean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688894"/>
              </p:ext>
            </p:extLst>
          </p:nvPr>
        </p:nvGraphicFramePr>
        <p:xfrm>
          <a:off x="161925" y="1600200"/>
          <a:ext cx="8731248" cy="5089592"/>
        </p:xfrm>
        <a:graphic>
          <a:graphicData uri="http://schemas.openxmlformats.org/drawingml/2006/table">
            <a:tbl>
              <a:tblPr/>
              <a:tblGrid>
                <a:gridCol w="1420069"/>
                <a:gridCol w="791057"/>
                <a:gridCol w="789315"/>
                <a:gridCol w="791057"/>
                <a:gridCol w="791057"/>
                <a:gridCol w="592421"/>
                <a:gridCol w="1035770"/>
                <a:gridCol w="900179"/>
                <a:gridCol w="720143"/>
                <a:gridCol w="900180"/>
              </a:tblGrid>
              <a:tr h="8838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A.i.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Chemical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family</a:t>
                      </a: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Efficacy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on </a:t>
                      </a: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leaf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Efficacy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on </a:t>
                      </a: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fruit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Preventative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efficacy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Curative </a:t>
                      </a: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efficacy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Antisporulation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activity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rainfastness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Risk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of </a:t>
                      </a: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resistance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Limitation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N° spray/</a:t>
                      </a: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year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43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Valifenalate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CAA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Medium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3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3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Dimethomorph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++(+)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++(+)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++(+)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3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Iprovalicarb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++(+)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+(+)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3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Benthiavalicarb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+(+)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++(+)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3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Mandipropamide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++(+)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3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Azoxystrobin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QoI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 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3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Famoxadone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0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++(+)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3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Pyraclostrobin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3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Fenamidone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++(+)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+(+)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Flupicolide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benzamidi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++(+)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++(+)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Unknown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 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9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Cymoxanil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Ossimo di ciano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acetamide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-Medium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3 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Amisulbron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QII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++(+)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Medium-high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3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Dithianon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chinoni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0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0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Ametoctradine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++(+)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+++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Medium-</a:t>
                      </a: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</a:t>
                      </a: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017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3"/>
          <p:cNvSpPr>
            <a:spLocks/>
          </p:cNvSpPr>
          <p:nvPr/>
        </p:nvSpPr>
        <p:spPr bwMode="auto">
          <a:xfrm rot="5400000">
            <a:off x="531812" y="4234181"/>
            <a:ext cx="288925" cy="1008062"/>
          </a:xfrm>
          <a:prstGeom prst="rightBracket">
            <a:avLst>
              <a:gd name="adj" fmla="val 29075"/>
            </a:avLst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051" name="AutoShape 4"/>
          <p:cNvSpPr>
            <a:spLocks/>
          </p:cNvSpPr>
          <p:nvPr/>
        </p:nvSpPr>
        <p:spPr bwMode="auto">
          <a:xfrm rot="5400000">
            <a:off x="2655094" y="3298349"/>
            <a:ext cx="288925" cy="2879725"/>
          </a:xfrm>
          <a:prstGeom prst="rightBracket">
            <a:avLst>
              <a:gd name="adj" fmla="val 83059"/>
            </a:avLst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052" name="AutoShape 5"/>
          <p:cNvSpPr>
            <a:spLocks/>
          </p:cNvSpPr>
          <p:nvPr/>
        </p:nvSpPr>
        <p:spPr bwMode="auto">
          <a:xfrm rot="5400000">
            <a:off x="5265737" y="3748406"/>
            <a:ext cx="288925" cy="1979612"/>
          </a:xfrm>
          <a:prstGeom prst="rightBracket">
            <a:avLst>
              <a:gd name="adj" fmla="val 57097"/>
            </a:avLst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053" name="AutoShape 6"/>
          <p:cNvSpPr>
            <a:spLocks/>
          </p:cNvSpPr>
          <p:nvPr/>
        </p:nvSpPr>
        <p:spPr bwMode="auto">
          <a:xfrm rot="5400000">
            <a:off x="7300118" y="3801587"/>
            <a:ext cx="288925" cy="1873250"/>
          </a:xfrm>
          <a:prstGeom prst="rightBracket">
            <a:avLst>
              <a:gd name="adj" fmla="val 54029"/>
            </a:avLst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4491831" y="4450874"/>
            <a:ext cx="11721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b="1" dirty="0" smtClean="0"/>
              <a:t>High </a:t>
            </a:r>
            <a:r>
              <a:rPr lang="it-IT" altLang="it-IT" b="1" dirty="0" err="1" smtClean="0"/>
              <a:t>risk</a:t>
            </a:r>
            <a:endParaRPr lang="it-IT" altLang="it-IT" b="1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606381" y="5025549"/>
            <a:ext cx="1763713" cy="954107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400" dirty="0" err="1"/>
              <a:t>Azoxystrobin</a:t>
            </a:r>
            <a:endParaRPr lang="it-IT" altLang="it-IT" sz="1400" dirty="0"/>
          </a:p>
          <a:p>
            <a:pPr eaLnBrk="1" hangingPunct="1"/>
            <a:r>
              <a:rPr lang="it-IT" altLang="it-IT" sz="1400" dirty="0" err="1"/>
              <a:t>Fenamidone</a:t>
            </a:r>
            <a:endParaRPr lang="it-IT" altLang="it-IT" sz="1400" dirty="0"/>
          </a:p>
          <a:p>
            <a:pPr eaLnBrk="1" hangingPunct="1"/>
            <a:r>
              <a:rPr lang="it-IT" altLang="it-IT" sz="1400" dirty="0" err="1"/>
              <a:t>Famoxadone</a:t>
            </a:r>
            <a:endParaRPr lang="it-IT" altLang="it-IT" sz="1400" dirty="0"/>
          </a:p>
          <a:p>
            <a:pPr eaLnBrk="1" hangingPunct="1"/>
            <a:r>
              <a:rPr lang="it-IT" altLang="it-IT" sz="1400" dirty="0" err="1" smtClean="0"/>
              <a:t>Pyraclostrobin+met</a:t>
            </a:r>
            <a:endParaRPr lang="it-IT" altLang="it-IT" sz="1400" dirty="0"/>
          </a:p>
        </p:txBody>
      </p:sp>
      <p:pic>
        <p:nvPicPr>
          <p:cNvPr id="2056" name="Picture 9" descr="fioritura e fruttificazion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031" y="2320449"/>
            <a:ext cx="22193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maturazion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31" y="2131537"/>
            <a:ext cx="145097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trapiant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" y="3241199"/>
            <a:ext cx="145097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2" descr="prefioritur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06" y="2722087"/>
            <a:ext cx="146843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10344" y="5001737"/>
            <a:ext cx="903287" cy="952500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400" dirty="0" err="1" smtClean="0"/>
              <a:t>copper</a:t>
            </a:r>
            <a:endParaRPr lang="it-IT" altLang="it-IT" sz="1400" dirty="0"/>
          </a:p>
          <a:p>
            <a:pPr eaLnBrk="1" hangingPunct="1"/>
            <a:r>
              <a:rPr lang="it-IT" altLang="it-IT" sz="1400" dirty="0" err="1"/>
              <a:t>Metiram</a:t>
            </a:r>
            <a:endParaRPr lang="it-IT" altLang="it-IT" sz="1400" dirty="0"/>
          </a:p>
          <a:p>
            <a:pPr eaLnBrk="1" hangingPunct="1"/>
            <a:r>
              <a:rPr lang="it-IT" altLang="it-IT" sz="1400" dirty="0"/>
              <a:t>Propineb</a:t>
            </a:r>
          </a:p>
          <a:p>
            <a:pPr eaLnBrk="1" hangingPunct="1"/>
            <a:endParaRPr lang="it-IT" altLang="it-IT" sz="1400" dirty="0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359694" y="5008087"/>
            <a:ext cx="2930525" cy="1165225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400" dirty="0" err="1" smtClean="0"/>
              <a:t>Metalaxyl-m+contact</a:t>
            </a:r>
            <a:endParaRPr lang="it-IT" altLang="it-IT" sz="1400" dirty="0"/>
          </a:p>
          <a:p>
            <a:pPr eaLnBrk="1" hangingPunct="1"/>
            <a:r>
              <a:rPr lang="it-IT" altLang="it-IT" sz="1400" dirty="0" err="1" smtClean="0"/>
              <a:t>Benalaxyl-m+contact</a:t>
            </a:r>
            <a:endParaRPr lang="it-IT" altLang="it-IT" sz="1400" dirty="0"/>
          </a:p>
          <a:p>
            <a:pPr eaLnBrk="1" hangingPunct="1"/>
            <a:r>
              <a:rPr lang="it-IT" altLang="it-IT" sz="1400" dirty="0" err="1" smtClean="0"/>
              <a:t>Cymoxanil+contact</a:t>
            </a:r>
            <a:endParaRPr lang="it-IT" altLang="it-IT" sz="1400" dirty="0"/>
          </a:p>
          <a:p>
            <a:pPr eaLnBrk="1" hangingPunct="1"/>
            <a:r>
              <a:rPr lang="it-IT" altLang="it-IT" sz="1400" dirty="0" err="1" smtClean="0"/>
              <a:t>Dimethomorph+contact</a:t>
            </a:r>
            <a:endParaRPr lang="it-IT" altLang="it-IT" sz="1400" dirty="0"/>
          </a:p>
          <a:p>
            <a:pPr eaLnBrk="1" hangingPunct="1"/>
            <a:r>
              <a:rPr lang="it-IT" altLang="it-IT" sz="1400" dirty="0" err="1" smtClean="0"/>
              <a:t>Fosetyl-Al+contact</a:t>
            </a:r>
            <a:endParaRPr lang="it-IT" altLang="it-IT" sz="1400" dirty="0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4420394" y="4996974"/>
            <a:ext cx="1979612" cy="1169551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400" dirty="0" err="1" smtClean="0"/>
              <a:t>Dimethomorph</a:t>
            </a:r>
            <a:endParaRPr lang="it-IT" altLang="it-IT" sz="1400" dirty="0"/>
          </a:p>
          <a:p>
            <a:pPr eaLnBrk="1" hangingPunct="1"/>
            <a:r>
              <a:rPr lang="it-IT" altLang="it-IT" sz="1400" dirty="0" err="1"/>
              <a:t>Iprovalicarb</a:t>
            </a:r>
            <a:endParaRPr lang="it-IT" altLang="it-IT" sz="1400" dirty="0"/>
          </a:p>
          <a:p>
            <a:pPr eaLnBrk="1" hangingPunct="1"/>
            <a:r>
              <a:rPr lang="it-IT" altLang="it-IT" sz="1400" dirty="0" err="1"/>
              <a:t>Zoxamide</a:t>
            </a:r>
            <a:endParaRPr lang="it-IT" altLang="it-IT" sz="1400" dirty="0"/>
          </a:p>
          <a:p>
            <a:pPr eaLnBrk="1" hangingPunct="1"/>
            <a:r>
              <a:rPr lang="it-IT" altLang="it-IT" sz="1400" dirty="0" err="1"/>
              <a:t>Pyraclostrobin+met</a:t>
            </a:r>
            <a:r>
              <a:rPr lang="it-IT" altLang="it-IT" sz="1400" dirty="0"/>
              <a:t>.</a:t>
            </a:r>
          </a:p>
          <a:p>
            <a:pPr eaLnBrk="1" hangingPunct="1"/>
            <a:r>
              <a:rPr lang="it-IT" altLang="it-IT" sz="1400" dirty="0" err="1"/>
              <a:t>Mandipropamide</a:t>
            </a:r>
            <a:endParaRPr lang="it-IT" altLang="it-IT" sz="1400" dirty="0"/>
          </a:p>
        </p:txBody>
      </p:sp>
      <p:sp>
        <p:nvSpPr>
          <p:cNvPr id="2063" name="Rectangle 21"/>
          <p:cNvSpPr>
            <a:spLocks noChangeArrowheads="1"/>
          </p:cNvSpPr>
          <p:nvPr/>
        </p:nvSpPr>
        <p:spPr bwMode="auto">
          <a:xfrm>
            <a:off x="99219" y="867887"/>
            <a:ext cx="8281987" cy="360362"/>
          </a:xfrm>
          <a:prstGeom prst="rect">
            <a:avLst/>
          </a:prstGeom>
          <a:gradFill rotWithShape="1">
            <a:gsLst>
              <a:gs pos="5000">
                <a:schemeClr val="bg1"/>
              </a:gs>
              <a:gs pos="44000">
                <a:srgbClr val="FF99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dirty="0" smtClean="0"/>
              <a:t>Late </a:t>
            </a:r>
            <a:r>
              <a:rPr lang="it-IT" altLang="it-IT" dirty="0" err="1" smtClean="0"/>
              <a:t>blight</a:t>
            </a:r>
            <a:endParaRPr lang="it-IT" altLang="it-IT" dirty="0"/>
          </a:p>
        </p:txBody>
      </p:sp>
      <p:sp>
        <p:nvSpPr>
          <p:cNvPr id="2064" name="Text Box 17"/>
          <p:cNvSpPr txBox="1">
            <a:spLocks noChangeArrowheads="1"/>
          </p:cNvSpPr>
          <p:nvPr/>
        </p:nvSpPr>
        <p:spPr bwMode="auto">
          <a:xfrm>
            <a:off x="280194" y="4107974"/>
            <a:ext cx="12779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400" b="1" dirty="0" smtClean="0"/>
              <a:t>Post-</a:t>
            </a:r>
            <a:r>
              <a:rPr lang="it-IT" altLang="it-IT" sz="1400" b="1" dirty="0" err="1" smtClean="0"/>
              <a:t>transpl</a:t>
            </a:r>
            <a:r>
              <a:rPr lang="it-IT" altLang="it-IT" sz="1400" b="1" dirty="0" smtClean="0"/>
              <a:t>.</a:t>
            </a:r>
            <a:endParaRPr lang="it-IT" altLang="it-IT" sz="1400" b="1" dirty="0"/>
          </a:p>
        </p:txBody>
      </p:sp>
      <p:sp>
        <p:nvSpPr>
          <p:cNvPr id="2065" name="Text Box 18"/>
          <p:cNvSpPr txBox="1">
            <a:spLocks noChangeArrowheads="1"/>
          </p:cNvSpPr>
          <p:nvPr/>
        </p:nvSpPr>
        <p:spPr bwMode="auto">
          <a:xfrm>
            <a:off x="2515394" y="4107974"/>
            <a:ext cx="7216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400" b="1" dirty="0" err="1" smtClean="0"/>
              <a:t>bloom</a:t>
            </a:r>
            <a:endParaRPr lang="it-IT" altLang="it-IT" sz="1400" b="1" dirty="0"/>
          </a:p>
        </p:txBody>
      </p:sp>
      <p:sp>
        <p:nvSpPr>
          <p:cNvPr id="2066" name="Text Box 19"/>
          <p:cNvSpPr txBox="1">
            <a:spLocks noChangeArrowheads="1"/>
          </p:cNvSpPr>
          <p:nvPr/>
        </p:nvSpPr>
        <p:spPr bwMode="auto">
          <a:xfrm>
            <a:off x="4523581" y="4120674"/>
            <a:ext cx="8899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400" b="1" dirty="0" err="1" smtClean="0"/>
              <a:t>Fruit</a:t>
            </a:r>
            <a:r>
              <a:rPr lang="it-IT" altLang="it-IT" sz="1400" b="1" dirty="0" smtClean="0"/>
              <a:t> set</a:t>
            </a:r>
            <a:endParaRPr lang="it-IT" altLang="it-IT" sz="1400" b="1" dirty="0"/>
          </a:p>
        </p:txBody>
      </p:sp>
      <p:sp>
        <p:nvSpPr>
          <p:cNvPr id="2067" name="Text Box 20"/>
          <p:cNvSpPr txBox="1">
            <a:spLocks noChangeArrowheads="1"/>
          </p:cNvSpPr>
          <p:nvPr/>
        </p:nvSpPr>
        <p:spPr bwMode="auto">
          <a:xfrm>
            <a:off x="6811169" y="4120674"/>
            <a:ext cx="11095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400" b="1" dirty="0" err="1" smtClean="0"/>
              <a:t>maturation</a:t>
            </a:r>
            <a:endParaRPr lang="it-IT" altLang="it-IT" sz="1400" b="1" dirty="0"/>
          </a:p>
        </p:txBody>
      </p:sp>
      <p:sp>
        <p:nvSpPr>
          <p:cNvPr id="2068" name="Rectangle 26"/>
          <p:cNvSpPr>
            <a:spLocks noChangeArrowheads="1"/>
          </p:cNvSpPr>
          <p:nvPr/>
        </p:nvSpPr>
        <p:spPr bwMode="auto">
          <a:xfrm>
            <a:off x="99219" y="1407637"/>
            <a:ext cx="8281987" cy="360362"/>
          </a:xfrm>
          <a:prstGeom prst="rect">
            <a:avLst/>
          </a:prstGeom>
          <a:gradFill rotWithShape="1">
            <a:gsLst>
              <a:gs pos="52000">
                <a:schemeClr val="bg1"/>
              </a:gs>
              <a:gs pos="100000">
                <a:srgbClr val="FF99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dirty="0" err="1" smtClean="0"/>
              <a:t>Early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blight</a:t>
            </a:r>
            <a:endParaRPr lang="it-IT" altLang="it-IT" dirty="0"/>
          </a:p>
        </p:txBody>
      </p:sp>
      <p:sp>
        <p:nvSpPr>
          <p:cNvPr id="2069" name="Text Box 27"/>
          <p:cNvSpPr txBox="1">
            <a:spLocks noChangeArrowheads="1"/>
          </p:cNvSpPr>
          <p:nvPr/>
        </p:nvSpPr>
        <p:spPr bwMode="auto">
          <a:xfrm>
            <a:off x="99219" y="2447450"/>
            <a:ext cx="18614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200" b="1" dirty="0" err="1" smtClean="0"/>
              <a:t>Seasonal</a:t>
            </a:r>
            <a:r>
              <a:rPr lang="it-IT" altLang="it-IT" sz="1200" b="1" dirty="0" smtClean="0"/>
              <a:t> </a:t>
            </a:r>
            <a:r>
              <a:rPr lang="it-IT" altLang="it-IT" sz="1200" b="1" dirty="0" err="1" smtClean="0"/>
              <a:t>infection</a:t>
            </a:r>
            <a:r>
              <a:rPr lang="it-IT" altLang="it-IT" sz="1200" b="1" dirty="0" smtClean="0"/>
              <a:t> </a:t>
            </a:r>
            <a:r>
              <a:rPr lang="it-IT" altLang="it-IT" sz="1200" b="1" dirty="0" err="1" smtClean="0"/>
              <a:t>risk</a:t>
            </a:r>
            <a:endParaRPr lang="it-IT" altLang="it-IT" sz="1200" b="1" dirty="0"/>
          </a:p>
        </p:txBody>
      </p:sp>
      <p:sp>
        <p:nvSpPr>
          <p:cNvPr id="2070" name="CasellaDiTesto 23"/>
          <p:cNvSpPr txBox="1">
            <a:spLocks noChangeArrowheads="1"/>
          </p:cNvSpPr>
          <p:nvPr/>
        </p:nvSpPr>
        <p:spPr bwMode="auto">
          <a:xfrm>
            <a:off x="210344" y="143520"/>
            <a:ext cx="75612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2800" dirty="0" smtClean="0"/>
              <a:t>Crop </a:t>
            </a:r>
            <a:r>
              <a:rPr lang="it-IT" altLang="it-IT" sz="2800" dirty="0" err="1"/>
              <a:t>p</a:t>
            </a:r>
            <a:r>
              <a:rPr lang="it-IT" altLang="it-IT" sz="2800" dirty="0" err="1" smtClean="0"/>
              <a:t>henology</a:t>
            </a:r>
            <a:r>
              <a:rPr lang="it-IT" altLang="it-IT" sz="2800" dirty="0" smtClean="0"/>
              <a:t> and </a:t>
            </a:r>
            <a:r>
              <a:rPr lang="it-IT" altLang="it-IT" sz="2800" dirty="0" err="1" smtClean="0"/>
              <a:t>choice</a:t>
            </a:r>
            <a:r>
              <a:rPr lang="it-IT" altLang="it-IT" sz="2800" dirty="0" smtClean="0"/>
              <a:t> of fungicide</a:t>
            </a:r>
            <a:endParaRPr lang="it-IT" altLang="it-IT" sz="2800" dirty="0"/>
          </a:p>
        </p:txBody>
      </p:sp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99219" y="1920399"/>
            <a:ext cx="8281987" cy="360362"/>
          </a:xfrm>
          <a:prstGeom prst="rect">
            <a:avLst/>
          </a:prstGeom>
          <a:gradFill rotWithShape="1">
            <a:gsLst>
              <a:gs pos="0">
                <a:schemeClr val="accent3"/>
              </a:gs>
              <a:gs pos="50000">
                <a:schemeClr val="accent6">
                  <a:lumMod val="20000"/>
                  <a:lumOff val="80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dirty="0" err="1" smtClean="0"/>
              <a:t>Bacterial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blight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10427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 autoUpdateAnimBg="0"/>
      <p:bldP spid="14349" grpId="0" animBg="1"/>
      <p:bldP spid="14350" grpId="0" animBg="1"/>
      <p:bldP spid="1435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iacen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iacent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334</TotalTime>
  <Words>1033</Words>
  <Application>Microsoft Office PowerPoint</Application>
  <PresentationFormat>Presentazione su schermo (4:3)</PresentationFormat>
  <Paragraphs>662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Adiacente</vt:lpstr>
      <vt:lpstr>Disease control strategy in outdoor tomato</vt:lpstr>
      <vt:lpstr>Main diseases</vt:lpstr>
      <vt:lpstr>Choice of fungicide</vt:lpstr>
      <vt:lpstr>Traslocazione dei fungicidi</vt:lpstr>
      <vt:lpstr>Fungicidi registrati contro la peronospora del pomodoro.</vt:lpstr>
      <vt:lpstr>Contact fungicides</vt:lpstr>
      <vt:lpstr>Systemic fungicides</vt:lpstr>
      <vt:lpstr>Translaminar fungicides</vt:lpstr>
      <vt:lpstr>Presentazione standard di PowerPoint</vt:lpstr>
      <vt:lpstr>Modello previsionale I.P.I.</vt:lpstr>
      <vt:lpstr>Post transplanting</vt:lpstr>
      <vt:lpstr>bloom</vt:lpstr>
      <vt:lpstr>Fruit set</vt:lpstr>
      <vt:lpstr>Maturation</vt:lpstr>
      <vt:lpstr>Peronospora del pomodoro: strategia di difesa</vt:lpstr>
      <vt:lpstr>Alternaria: strategia di difesa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Strategia di difesa del pomodoro da industria</dc:title>
  <dc:creator>Bugiani Riccardo</dc:creator>
  <cp:lastModifiedBy>Bugiani Riccardo</cp:lastModifiedBy>
  <cp:revision>25</cp:revision>
  <dcterms:created xsi:type="dcterms:W3CDTF">2015-01-13T14:21:55Z</dcterms:created>
  <dcterms:modified xsi:type="dcterms:W3CDTF">2015-06-10T13:27:50Z</dcterms:modified>
</cp:coreProperties>
</file>