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27"/>
  </p:notesMasterIdLst>
  <p:sldIdLst>
    <p:sldId id="256" r:id="rId4"/>
    <p:sldId id="292" r:id="rId5"/>
    <p:sldId id="283" r:id="rId6"/>
    <p:sldId id="279" r:id="rId7"/>
    <p:sldId id="290" r:id="rId8"/>
    <p:sldId id="280" r:id="rId9"/>
    <p:sldId id="281" r:id="rId10"/>
    <p:sldId id="282" r:id="rId11"/>
    <p:sldId id="271" r:id="rId12"/>
    <p:sldId id="275" r:id="rId13"/>
    <p:sldId id="272" r:id="rId14"/>
    <p:sldId id="293" r:id="rId15"/>
    <p:sldId id="285" r:id="rId16"/>
    <p:sldId id="284" r:id="rId17"/>
    <p:sldId id="289" r:id="rId18"/>
    <p:sldId id="294" r:id="rId19"/>
    <p:sldId id="286" r:id="rId20"/>
    <p:sldId id="287" r:id="rId21"/>
    <p:sldId id="288" r:id="rId22"/>
    <p:sldId id="277" r:id="rId23"/>
    <p:sldId id="278" r:id="rId24"/>
    <p:sldId id="295" r:id="rId25"/>
    <p:sldId id="266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369" autoAdjust="0"/>
  </p:normalViewPr>
  <p:slideViewPr>
    <p:cSldViewPr>
      <p:cViewPr varScale="1">
        <p:scale>
          <a:sx n="82" d="100"/>
          <a:sy n="82" d="100"/>
        </p:scale>
        <p:origin x="-111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C1E0CF7C-9C1B-4340-A1BE-3BDA006134BD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2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310E2C-FF4D-4658-8EA2-F750FC9E5DFB}" type="slidenum">
              <a:rPr lang="en-GB"/>
              <a:pPr/>
              <a:t>1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067832-1C15-40F9-A9DB-AB994286A381}" type="slidenum">
              <a:rPr lang="en-GB"/>
              <a:pPr/>
              <a:t>2</a:t>
            </a:fld>
            <a:endParaRPr lang="en-GB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D5357A-0BF8-420A-A533-A60FD26EB61E}" type="slidenum">
              <a:rPr lang="en-GB"/>
              <a:pPr/>
              <a:t>10</a:t>
            </a:fld>
            <a:endParaRPr lang="en-GB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D5357A-0BF8-420A-A533-A60FD26EB61E}" type="slidenum">
              <a:rPr lang="en-GB"/>
              <a:pPr/>
              <a:t>11</a:t>
            </a:fld>
            <a:endParaRPr lang="en-GB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067832-1C15-40F9-A9DB-AB994286A381}" type="slidenum">
              <a:rPr lang="en-GB"/>
              <a:pPr/>
              <a:t>12</a:t>
            </a:fld>
            <a:endParaRPr lang="en-GB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D5357A-0BF8-420A-A533-A60FD26EB61E}" type="slidenum">
              <a:rPr lang="en-GB"/>
              <a:pPr/>
              <a:t>20</a:t>
            </a:fld>
            <a:endParaRPr lang="en-GB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D5357A-0BF8-420A-A533-A60FD26EB61E}" type="slidenum">
              <a:rPr lang="en-GB"/>
              <a:pPr/>
              <a:t>21</a:t>
            </a:fld>
            <a:endParaRPr lang="en-GB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E07521-0280-40FF-BF88-AE11D304AA26}" type="slidenum">
              <a:rPr lang="en-GB"/>
              <a:pPr/>
              <a:t>23</a:t>
            </a:fld>
            <a:endParaRPr lang="en-GB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9ED098-871D-4C3F-B16E-23FEF690BAB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619D93-207F-4F6F-B347-202C31B041D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C6D92D-CA57-4EC0-8A3D-B07393EE5DF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542213" cy="25923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8531225" y="5648325"/>
            <a:ext cx="547688" cy="395288"/>
          </a:xfrm>
        </p:spPr>
        <p:txBody>
          <a:bodyPr/>
          <a:lstStyle>
            <a:lvl1pPr>
              <a:defRPr/>
            </a:lvl1pPr>
          </a:lstStyle>
          <a:p>
            <a:fld id="{906B00C7-661E-4804-A285-C1FA27E4C63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1"/>
          </p:nvPr>
        </p:nvSpPr>
        <p:spPr>
          <a:xfrm>
            <a:off x="8588375" y="3048000"/>
            <a:ext cx="24368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66E995-925C-4736-8D54-E8054229BBAB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20D9D5-061F-4371-8E7B-B7A8FD376F80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822CCE-1C73-41C8-9CCA-850F078FEB82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2213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41813" y="1600200"/>
            <a:ext cx="37338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76EEC7-05FE-4624-812A-15001B64F15F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CF2001-DC56-4D0E-BEB1-E5DC027F75CF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8" name="Segnaposto data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A53DCE-4B5D-4037-AF22-20C646D4EDA6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0248F1-5D7C-4DD8-ABB2-1FF1827CC97E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0E5EB5-D8B0-4044-A83A-53D75268463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337AE3-F75E-4417-B0BE-DD9982B90B31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9D8336-FEAE-4A8C-A66F-936FE3537ACB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576608-A732-4D80-A7C4-0652E42A2B1B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172200" y="274638"/>
            <a:ext cx="1903413" cy="61245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61245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D3997F-5C34-4112-9363-23C07C0C9A7C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542213" cy="25923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8531225" y="5648325"/>
            <a:ext cx="547688" cy="395288"/>
          </a:xfrm>
        </p:spPr>
        <p:txBody>
          <a:bodyPr/>
          <a:lstStyle>
            <a:lvl1pPr>
              <a:defRPr/>
            </a:lvl1pPr>
          </a:lstStyle>
          <a:p>
            <a:fld id="{906B00C7-661E-4804-A285-C1FA27E4C63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1"/>
          </p:nvPr>
        </p:nvSpPr>
        <p:spPr>
          <a:xfrm>
            <a:off x="8588375" y="3048000"/>
            <a:ext cx="24368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635F9A-4AEC-4F9D-9458-ED76555D699C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2C0686-8846-4B65-A24A-FC4196012822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7B0FB2-C065-4CDD-AF90-28B47D99A08D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1751013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60613" y="1536700"/>
            <a:ext cx="1752600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988307-A929-455E-97AA-28EC52F9C453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BB0ED1-618A-4AE2-B587-7DDFE85599E4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8" name="Segnaposto data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4A8AA9-6051-4C99-9B18-07DDD8D15CD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6E624E-CF69-4BC0-85D9-82ADD00983C7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2BA4E7-04F7-4186-95BA-59B1488914CD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BCF610-19DF-44B2-9008-CEF17E05CF6C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B27A30-9EC2-4245-9AA0-3301EF138842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9E593F-4FB2-44FC-8B33-2E74EA0900D2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172200" y="274638"/>
            <a:ext cx="1903413" cy="58499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58499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590F91-85D1-4CF7-A31D-22C211D76B2D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6E6B99-3BB2-4C57-A9CF-F4F84E50858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FBA48D-399F-4ADA-99E5-417FD586EAA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2D9E59-8EA8-4A31-A67A-3D5E7B3D07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C8D703-798E-443C-BC48-C9211D32DBD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F2608D-9DB0-406C-BF9F-5F8CAD10FF1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1A3586-A744-4C7A-A542-90E07383400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shape">
            <a:fillToRect l="29999" t="50000" r="70001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3E3D2D"/>
          </a:solidFill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94C600"/>
          </a:solidFill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0"/>
            <a:ext cx="7542213" cy="2592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Fate clic per modificare il formato del testo del titoloFare clic per modificare lo stile del titolo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531225" y="5648325"/>
            <a:ext cx="547688" cy="395288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907D9196-5481-4000-B453-96DFE50E635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7587457" y="4050506"/>
            <a:ext cx="2366962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8588375" y="3048000"/>
            <a:ext cx="2436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it-IT" smtClean="0"/>
              <a:t>10/02/15</a:t>
            </a:r>
            <a:endParaRPr 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Fate clic per modificare il formato del testo della struttura</a:t>
            </a:r>
          </a:p>
          <a:p>
            <a:pPr lvl="1"/>
            <a:r>
              <a:rPr lang="it-IT" smtClean="0"/>
              <a:t>Secondo livello struttura</a:t>
            </a:r>
          </a:p>
          <a:p>
            <a:pPr lvl="2"/>
            <a:r>
              <a:rPr lang="it-IT" smtClean="0"/>
              <a:t>Terzo livello struttura</a:t>
            </a:r>
          </a:p>
          <a:p>
            <a:pPr lvl="3"/>
            <a:r>
              <a:rPr lang="it-IT" smtClean="0"/>
              <a:t>Quarto livello struttura</a:t>
            </a:r>
          </a:p>
          <a:p>
            <a:pPr lvl="4"/>
            <a:r>
              <a:rPr lang="it-IT" smtClean="0"/>
              <a:t>Quinto livello struttura</a:t>
            </a:r>
          </a:p>
          <a:p>
            <a:pPr lvl="4"/>
            <a:r>
              <a:rPr lang="it-IT" smtClean="0"/>
              <a:t>Sesto livello struttura</a:t>
            </a:r>
          </a:p>
          <a:p>
            <a:pPr lvl="4"/>
            <a:r>
              <a:rPr lang="it-IT" smtClean="0"/>
              <a:t>Settimo livello struttura</a:t>
            </a:r>
          </a:p>
          <a:p>
            <a:pPr lvl="4"/>
            <a:r>
              <a:rPr lang="it-IT" smtClean="0"/>
              <a:t>Ottavo livello struttura</a:t>
            </a:r>
          </a:p>
          <a:p>
            <a:pPr lvl="4"/>
            <a:r>
              <a:rPr 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transition>
    <p:split/>
  </p:transition>
  <p:hf hdr="0" ftr="0" dt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shape">
            <a:fillToRect l="29999" t="50000" r="70001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3E3D2D"/>
          </a:solidFill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94C600"/>
          </a:solidFill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184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titoloFare clic per modificare lo stile del titolo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618413" cy="479901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0"/>
            <a:r>
              <a:rPr lang="en-GB" smtClean="0"/>
              <a:t>Nono livello strutturaFare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31225" y="5648325"/>
            <a:ext cx="547688" cy="395288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05652D0E-0A99-454B-8966-AFFCB4D8D6D1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16200000">
            <a:off x="7587457" y="4050506"/>
            <a:ext cx="2366962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8588375" y="3048000"/>
            <a:ext cx="2436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7" r:id="rId12"/>
  </p:sldLayoutIdLst>
  <p:transition>
    <p:split/>
  </p:transition>
  <p:hf hdr="0" ftr="0" dt="0"/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shape">
            <a:fillToRect l="29999" t="50000" r="70001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3E3D2D"/>
          </a:solidFill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94C600"/>
          </a:solidFill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184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titoloFare clic per modificare lo stile del titolo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6700"/>
            <a:ext cx="3656013" cy="458787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0"/>
            <a:r>
              <a:rPr lang="en-GB" smtClean="0"/>
              <a:t>Nono livello strutturaFare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31225" y="5648325"/>
            <a:ext cx="547688" cy="395288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143F9803-AA16-4517-9970-F4FD76126028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rot="16200000">
            <a:off x="7587457" y="4050506"/>
            <a:ext cx="2366962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8588375" y="3048000"/>
            <a:ext cx="2436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it-IT" smtClean="0"/>
              <a:t>10/02/15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/>
  </p:transition>
  <p:hf hdr="0" ftr="0" dt="0"/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12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50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49263" y="1439863"/>
            <a:ext cx="7543800" cy="1631947"/>
          </a:xfrm>
          <a:ln/>
        </p:spPr>
        <p:txBody>
          <a:bodyPr anchor="t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 dirty="0" err="1" smtClean="0">
                <a:solidFill>
                  <a:schemeClr val="tx1"/>
                </a:solidFill>
                <a:latin typeface="Cambria" charset="0"/>
              </a:rPr>
              <a:t>Downy</a:t>
            </a:r>
            <a:r>
              <a:rPr lang="it-IT" b="1" dirty="0" smtClean="0">
                <a:solidFill>
                  <a:schemeClr val="tx1"/>
                </a:solidFill>
                <a:latin typeface="Cambria" charset="0"/>
              </a:rPr>
              <a:t> &amp; </a:t>
            </a:r>
            <a:r>
              <a:rPr lang="it-IT" b="1" dirty="0" err="1" smtClean="0">
                <a:solidFill>
                  <a:schemeClr val="tx1"/>
                </a:solidFill>
                <a:latin typeface="Cambria" charset="0"/>
              </a:rPr>
              <a:t>powdery</a:t>
            </a:r>
            <a:r>
              <a:rPr lang="it-IT" b="1" dirty="0" smtClean="0">
                <a:solidFill>
                  <a:schemeClr val="tx1"/>
                </a:solidFill>
                <a:latin typeface="Cambria" charset="0"/>
              </a:rPr>
              <a:t> </a:t>
            </a:r>
            <a:r>
              <a:rPr lang="it-IT" b="1" dirty="0" err="1" smtClean="0">
                <a:solidFill>
                  <a:schemeClr val="tx1"/>
                </a:solidFill>
                <a:latin typeface="Cambria" charset="0"/>
              </a:rPr>
              <a:t>mildew</a:t>
            </a:r>
            <a:r>
              <a:rPr lang="it-IT" b="1" dirty="0" smtClean="0">
                <a:solidFill>
                  <a:schemeClr val="tx1"/>
                </a:solidFill>
                <a:latin typeface="Cambria" charset="0"/>
              </a:rPr>
              <a:t> control </a:t>
            </a:r>
            <a:r>
              <a:rPr lang="it-IT" b="1" dirty="0" err="1" smtClean="0">
                <a:solidFill>
                  <a:schemeClr val="tx1"/>
                </a:solidFill>
                <a:latin typeface="Cambria" charset="0"/>
              </a:rPr>
              <a:t>strategy</a:t>
            </a:r>
            <a:r>
              <a:rPr lang="it-IT" b="1" dirty="0" smtClean="0">
                <a:solidFill>
                  <a:schemeClr val="tx1"/>
                </a:solidFill>
                <a:latin typeface="Cambria" charset="0"/>
              </a:rPr>
              <a:t> in </a:t>
            </a:r>
            <a:r>
              <a:rPr lang="it-IT" b="1" dirty="0" err="1" smtClean="0">
                <a:solidFill>
                  <a:schemeClr val="tx1"/>
                </a:solidFill>
                <a:latin typeface="Cambria" charset="0"/>
              </a:rPr>
              <a:t>vineyard</a:t>
            </a:r>
            <a:endParaRPr lang="it-IT" b="1" dirty="0">
              <a:solidFill>
                <a:schemeClr val="tx1"/>
              </a:solidFill>
              <a:latin typeface="Cambria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58" y="4032250"/>
            <a:ext cx="7858155" cy="1611328"/>
          </a:xfrm>
          <a:ln/>
        </p:spPr>
        <p:txBody>
          <a:bodyPr lIns="90000" tIns="45000" rIns="90000" bIns="45000"/>
          <a:lstStyle/>
          <a:p>
            <a:pPr marL="0" indent="0" algn="ctr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 b="1" dirty="0" err="1" smtClean="0">
                <a:solidFill>
                  <a:srgbClr val="3E3D2D"/>
                </a:solidFill>
                <a:latin typeface="Cambria" charset="0"/>
              </a:rPr>
              <a:t>R.Bugiani</a:t>
            </a:r>
            <a:endParaRPr lang="en-GB" sz="2400" b="1" dirty="0">
              <a:solidFill>
                <a:srgbClr val="3E3D2D"/>
              </a:solidFill>
              <a:latin typeface="Cambria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87101"/>
              </p:ext>
            </p:extLst>
          </p:nvPr>
        </p:nvGraphicFramePr>
        <p:xfrm>
          <a:off x="285720" y="1428736"/>
          <a:ext cx="8001056" cy="525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75"/>
                <a:gridCol w="1476403"/>
                <a:gridCol w="713065"/>
                <a:gridCol w="720816"/>
                <a:gridCol w="1225387"/>
                <a:gridCol w="1081224"/>
                <a:gridCol w="612693"/>
                <a:gridCol w="612693"/>
              </a:tblGrid>
              <a:tr h="96583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A.I.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Chemical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group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Efficacy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on </a:t>
                      </a:r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leaf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Efficacy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on </a:t>
                      </a:r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bunches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Mobility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the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plant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Risk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resistance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Limitation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n°appl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./season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586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benthiavalicarb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 rame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CAA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inorganici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Translaminare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Basso-Medio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Max 3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Max 4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5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dimetomorph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 </a:t>
                      </a: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 rame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CAA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inorganici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Translaminare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Basso-Medio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dimetomorph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 +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metiram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CAA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Ditiocarbammati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Translaminare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Basso-Medio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iprovalicarb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rame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CAA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Inorganici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latin typeface="Arial"/>
                        </a:rPr>
                        <a:t>+(+)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Translaminare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Basso-Medio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mandipropamide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rame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CAA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Inorganici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Translaminare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Basso-Medio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cymoxanil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latin typeface="Arial"/>
                        </a:rPr>
                        <a:t>ossimo</a:t>
                      </a:r>
                      <a:r>
                        <a:rPr lang="it-IT" sz="1200" b="0" i="0" u="none" strike="noStrike" dirty="0">
                          <a:latin typeface="Arial"/>
                        </a:rPr>
                        <a:t> di ciano acetamide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Translaminare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Basso-Medio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3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0041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86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benalaxyl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rame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fenilammidi</a:t>
                      </a:r>
                      <a:endParaRPr lang="it-IT" sz="12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Inorganici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+(+)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latin typeface="Arial"/>
                        </a:rPr>
                        <a:t>Sistemico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3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86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metalaxyl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rame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fenilammidi</a:t>
                      </a:r>
                      <a:endParaRPr lang="it-IT" sz="12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Inorganici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latin typeface="Arial"/>
                        </a:rPr>
                        <a:t>Sistemico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86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metalaxyl-m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rame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fenilammidi</a:t>
                      </a:r>
                      <a:endParaRPr lang="it-IT" sz="12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Inorganici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latin typeface="Arial"/>
                        </a:rPr>
                        <a:t>Sistemico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50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fosetil-Al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fosfonati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+(+) </a:t>
                      </a:r>
                      <a:r>
                        <a:rPr lang="it-IT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 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Basso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86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fosfonato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di potassio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fosfonati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+(+) </a:t>
                      </a:r>
                      <a:r>
                        <a:rPr lang="it-IT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Basso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5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5720" y="285728"/>
            <a:ext cx="8143932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3600" dirty="0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Active </a:t>
            </a:r>
            <a:r>
              <a:rPr lang="it-IT" sz="3600" dirty="0" err="1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features</a:t>
            </a:r>
            <a:endParaRPr lang="it-IT" sz="3600" dirty="0" smtClean="0">
              <a:solidFill>
                <a:srgbClr val="3E3D2D"/>
              </a:solidFill>
              <a:latin typeface="Cambria" charset="0"/>
              <a:ea typeface="+mj-ea"/>
              <a:cs typeface="+mj-cs"/>
            </a:endParaRPr>
          </a:p>
          <a:p>
            <a:pPr lvl="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2800" dirty="0" smtClean="0">
                <a:solidFill>
                  <a:srgbClr val="3E3D2D"/>
                </a:solidFill>
                <a:latin typeface="Cambria" charset="0"/>
              </a:rPr>
              <a:t>For </a:t>
            </a:r>
            <a:r>
              <a:rPr lang="it-IT" sz="2800" dirty="0" err="1" smtClean="0">
                <a:solidFill>
                  <a:srgbClr val="3E3D2D"/>
                </a:solidFill>
                <a:latin typeface="Cambria" charset="0"/>
              </a:rPr>
              <a:t>downy</a:t>
            </a:r>
            <a:r>
              <a:rPr lang="it-IT" sz="2800" dirty="0" smtClean="0">
                <a:solidFill>
                  <a:srgbClr val="3E3D2D"/>
                </a:solidFill>
                <a:latin typeface="Cambria" charset="0"/>
              </a:rPr>
              <a:t> </a:t>
            </a:r>
            <a:r>
              <a:rPr lang="it-IT" sz="2800" dirty="0" err="1" smtClean="0">
                <a:solidFill>
                  <a:srgbClr val="3E3D2D"/>
                </a:solidFill>
                <a:latin typeface="Cambria" charset="0"/>
              </a:rPr>
              <a:t>mildew</a:t>
            </a:r>
            <a:endParaRPr lang="it-IT" sz="2800" dirty="0">
              <a:solidFill>
                <a:srgbClr val="3E3D2D"/>
              </a:solidFill>
              <a:latin typeface="Cambria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20D9D5-061F-4371-8E7B-B7A8FD376F8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57158" y="1714488"/>
          <a:ext cx="8001056" cy="449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75"/>
                <a:gridCol w="1476403"/>
                <a:gridCol w="713065"/>
                <a:gridCol w="720816"/>
                <a:gridCol w="1225387"/>
                <a:gridCol w="1081224"/>
                <a:gridCol w="1225386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A.I.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Chemical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group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Efficacy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on </a:t>
                      </a:r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leaf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Efficacy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on </a:t>
                      </a:r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bunches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Mobility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the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plant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Risk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resistance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Limitation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n°appl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./season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latin typeface="Arial"/>
                        </a:rPr>
                        <a:t>ciazofamid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QII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latin typeface="Arial"/>
                        </a:rPr>
                        <a:t>+++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latin typeface="Arial"/>
                        </a:rPr>
                        <a:t>Contatto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Medio-Alto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Max 3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ametoctradina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QoSI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  <a:endParaRPr lang="it-IT" sz="1200" b="1" i="0" u="none" strike="noStrike" dirty="0" smtClean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Contatto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Medio - Alto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3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ametoctradina+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metiram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QoSI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+++</a:t>
                      </a:r>
                      <a:endParaRPr lang="it-IT" sz="1200" b="1" i="0" u="none" strike="noStrike" dirty="0" smtClean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Contatto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Medio - Alto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fluopicolide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fosetil-Al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benzamidi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fosfonati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Translaminare</a:t>
                      </a:r>
                      <a:endParaRPr lang="it-IT" sz="12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Sconosciuta--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Max 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fluopicolide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propineb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benzamidi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ditio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carbannati</a:t>
                      </a:r>
                      <a:endParaRPr lang="it-IT" sz="1200" b="0" i="0" u="none" strike="noStrike" dirty="0" smtClean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Translaminare</a:t>
                      </a:r>
                      <a:endParaRPr lang="it-IT" sz="12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Contatto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Sconosciuta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zoxamide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latin typeface="Arial"/>
                        </a:rPr>
                        <a:t>benzamidi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+(+)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 +(+)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Contatto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Basso-Medio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4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91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fenamidone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fosetil-Al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latin typeface="Arial"/>
                        </a:rPr>
                        <a:t> 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QoI</a:t>
                      </a:r>
                      <a:endParaRPr lang="it-IT" sz="12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fosfonati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 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+(+)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Contatto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Max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fenamidone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fosetil-Al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iprovalicarb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latin typeface="Arial"/>
                        </a:rPr>
                        <a:t> 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QoI</a:t>
                      </a:r>
                      <a:endParaRPr lang="it-IT" sz="12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Fosfonati</a:t>
                      </a:r>
                      <a:endParaRPr lang="it-IT" sz="12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CAA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 (+)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Contatto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Sistemico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Translaminare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5720" y="285728"/>
            <a:ext cx="8143932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3600" dirty="0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Tab. Caratteristiche delle sostanze attive</a:t>
            </a:r>
          </a:p>
          <a:p>
            <a:pPr lvl="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2800" dirty="0" smtClean="0">
                <a:solidFill>
                  <a:srgbClr val="3E3D2D"/>
                </a:solidFill>
                <a:latin typeface="Cambria" charset="0"/>
              </a:rPr>
              <a:t>per  peronospora </a:t>
            </a:r>
            <a:endParaRPr lang="it-IT" sz="2800" dirty="0">
              <a:solidFill>
                <a:srgbClr val="3E3D2D"/>
              </a:solidFill>
              <a:latin typeface="Cambria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20D9D5-061F-4371-8E7B-B7A8FD376F8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42852"/>
            <a:ext cx="7393454" cy="1274786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3200" dirty="0" err="1" smtClean="0">
                <a:solidFill>
                  <a:srgbClr val="3E3D2D"/>
                </a:solidFill>
                <a:latin typeface="Cambria" charset="0"/>
              </a:rPr>
              <a:t>Choice</a:t>
            </a:r>
            <a:r>
              <a:rPr lang="it-IT" sz="3200" dirty="0" smtClean="0">
                <a:solidFill>
                  <a:srgbClr val="3E3D2D"/>
                </a:solidFill>
                <a:latin typeface="Cambria" charset="0"/>
              </a:rPr>
              <a:t> of fungicide for </a:t>
            </a:r>
            <a:r>
              <a:rPr lang="it-IT" sz="3200" dirty="0" err="1" smtClean="0">
                <a:solidFill>
                  <a:srgbClr val="3E3D2D"/>
                </a:solidFill>
                <a:latin typeface="Cambria" charset="0"/>
              </a:rPr>
              <a:t>powdery</a:t>
            </a:r>
            <a:r>
              <a:rPr lang="it-IT" sz="3200" dirty="0" smtClean="0">
                <a:solidFill>
                  <a:srgbClr val="3E3D2D"/>
                </a:solidFill>
                <a:latin typeface="Cambria" charset="0"/>
              </a:rPr>
              <a:t> </a:t>
            </a:r>
            <a:r>
              <a:rPr lang="it-IT" sz="3200" dirty="0" err="1" smtClean="0">
                <a:solidFill>
                  <a:srgbClr val="3E3D2D"/>
                </a:solidFill>
                <a:latin typeface="Cambria" charset="0"/>
              </a:rPr>
              <a:t>mildew</a:t>
            </a:r>
            <a:endParaRPr lang="it-IT" sz="3200" dirty="0">
              <a:solidFill>
                <a:srgbClr val="3E3D2D"/>
              </a:solidFill>
              <a:latin typeface="Cambria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4282" y="1142984"/>
            <a:ext cx="8075612" cy="5715016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227013" algn="ctr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Infection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Risk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algn="ctr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2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Growing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Calibri" charset="0"/>
              </a:rPr>
              <a:t>a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reas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with favourable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conditions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for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infection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Hillside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plain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) 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2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Cv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susceptibility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(i.e. 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Pinot 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&amp; 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Chardonnay  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more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susceptible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2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Severity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of the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disease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in the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previous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year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2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Plant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Phenology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canopy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growing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berry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susceptibility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2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Rainy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event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during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primary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season</a:t>
            </a:r>
            <a:endParaRPr lang="it-IT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000" dirty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050" name="Picture 2" descr="C:\Users\loredana\Desktop\VITE\2004-08-11 21.33.16.jpg"/>
          <p:cNvPicPr>
            <a:picLocks noChangeAspect="1" noChangeArrowheads="1"/>
          </p:cNvPicPr>
          <p:nvPr/>
        </p:nvPicPr>
        <p:blipFill>
          <a:blip r:embed="rId3" cstate="print"/>
          <a:srcRect t="15451" r="14162" b="10194"/>
          <a:stretch>
            <a:fillRect/>
          </a:stretch>
        </p:blipFill>
        <p:spPr bwMode="auto">
          <a:xfrm>
            <a:off x="7429520" y="0"/>
            <a:ext cx="1714480" cy="1980179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20D9D5-061F-4371-8E7B-B7A8FD376F8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o 43"/>
          <p:cNvGrpSpPr/>
          <p:nvPr/>
        </p:nvGrpSpPr>
        <p:grpSpPr>
          <a:xfrm>
            <a:off x="4500562" y="1500174"/>
            <a:ext cx="1776422" cy="1443048"/>
            <a:chOff x="5214942" y="1643050"/>
            <a:chExt cx="1562108" cy="1228734"/>
          </a:xfrm>
        </p:grpSpPr>
        <p:pic>
          <p:nvPicPr>
            <p:cNvPr id="45" name="Immagin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719472" y="1799917"/>
              <a:ext cx="1214446" cy="900711"/>
            </a:xfrm>
            <a:prstGeom prst="rect">
              <a:avLst/>
            </a:prstGeom>
            <a:noFill/>
          </p:spPr>
        </p:pic>
        <p:pic>
          <p:nvPicPr>
            <p:cNvPr id="46" name="Picture 2" descr="C:\Users\loredana\Desktop\VITE\05%20vite%20particolari%20distensione%20grappolino%20DSCF9616[1].jpg"/>
            <p:cNvPicPr>
              <a:picLocks noChangeAspect="1" noChangeArrowheads="1"/>
            </p:cNvPicPr>
            <p:nvPr/>
          </p:nvPicPr>
          <p:blipFill>
            <a:blip r:embed="rId3" cstate="print"/>
            <a:srcRect t="10000"/>
            <a:stretch>
              <a:fillRect/>
            </a:stretch>
          </p:blipFill>
          <p:spPr bwMode="auto">
            <a:xfrm>
              <a:off x="5214942" y="1643050"/>
              <a:ext cx="682630" cy="1228734"/>
            </a:xfrm>
            <a:prstGeom prst="rect">
              <a:avLst/>
            </a:prstGeom>
            <a:noFill/>
          </p:spPr>
        </p:pic>
      </p:grpSp>
      <p:pic>
        <p:nvPicPr>
          <p:cNvPr id="1033" name="Immagine 13"/>
          <p:cNvPicPr>
            <a:picLocks noChangeAspect="1" noChangeArrowheads="1"/>
          </p:cNvPicPr>
          <p:nvPr/>
        </p:nvPicPr>
        <p:blipFill>
          <a:blip r:embed="rId4" cstate="print"/>
          <a:srcRect l="27505" r="22495"/>
          <a:stretch>
            <a:fillRect/>
          </a:stretch>
        </p:blipFill>
        <p:spPr bwMode="auto">
          <a:xfrm>
            <a:off x="490942" y="1571612"/>
            <a:ext cx="804433" cy="1427220"/>
          </a:xfrm>
          <a:prstGeom prst="rect">
            <a:avLst/>
          </a:prstGeom>
          <a:noFill/>
        </p:spPr>
      </p:pic>
      <p:grpSp>
        <p:nvGrpSpPr>
          <p:cNvPr id="34" name="Gruppo 33"/>
          <p:cNvGrpSpPr/>
          <p:nvPr/>
        </p:nvGrpSpPr>
        <p:grpSpPr>
          <a:xfrm>
            <a:off x="4071934" y="4214818"/>
            <a:ext cx="2251726" cy="1400184"/>
            <a:chOff x="4500562" y="3571876"/>
            <a:chExt cx="2251726" cy="1400184"/>
          </a:xfrm>
        </p:grpSpPr>
        <p:pic>
          <p:nvPicPr>
            <p:cNvPr id="1027" name="Immagin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3571876"/>
              <a:ext cx="1465908" cy="1357322"/>
            </a:xfrm>
            <a:prstGeom prst="rect">
              <a:avLst/>
            </a:prstGeom>
            <a:noFill/>
          </p:spPr>
        </p:pic>
        <p:pic>
          <p:nvPicPr>
            <p:cNvPr id="1026" name="Immagin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3571876"/>
              <a:ext cx="875116" cy="1400184"/>
            </a:xfrm>
            <a:prstGeom prst="rect">
              <a:avLst/>
            </a:prstGeom>
            <a:noFill/>
          </p:spPr>
        </p:pic>
      </p:grpSp>
      <p:pic>
        <p:nvPicPr>
          <p:cNvPr id="1025" name="Immagin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286256"/>
            <a:ext cx="800836" cy="1406874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357158" y="3000372"/>
            <a:ext cx="107157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Gemma cotonosa</a:t>
            </a:r>
            <a:endParaRPr lang="it-IT" dirty="0">
              <a:latin typeface="+mn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85918" y="3000372"/>
            <a:ext cx="121444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Germogli</a:t>
            </a:r>
          </a:p>
          <a:p>
            <a:r>
              <a:rPr lang="it-IT" dirty="0" smtClean="0">
                <a:latin typeface="+mn-lt"/>
              </a:rPr>
              <a:t> 3-5 cm</a:t>
            </a:r>
            <a:endParaRPr lang="it-IT" dirty="0">
              <a:latin typeface="+mn-lt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857488" y="3000372"/>
            <a:ext cx="128588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Grappolini</a:t>
            </a:r>
            <a:r>
              <a:rPr lang="it-IT" dirty="0" smtClean="0">
                <a:latin typeface="+mn-lt"/>
              </a:rPr>
              <a:t> visibili</a:t>
            </a:r>
            <a:endParaRPr lang="it-IT" dirty="0">
              <a:latin typeface="+mn-lt"/>
            </a:endParaRPr>
          </a:p>
        </p:txBody>
      </p:sp>
      <p:sp>
        <p:nvSpPr>
          <p:cNvPr id="17" name="Rettangolo 16"/>
          <p:cNvSpPr/>
          <p:nvPr/>
        </p:nvSpPr>
        <p:spPr>
          <a:xfrm rot="5400000">
            <a:off x="7283033" y="4932809"/>
            <a:ext cx="164307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Accrescimento</a:t>
            </a:r>
            <a:endParaRPr lang="it-IT" dirty="0">
              <a:latin typeface="+mn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072066" y="5643578"/>
            <a:ext cx="142876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Pre</a:t>
            </a:r>
            <a:r>
              <a:rPr lang="it-IT" dirty="0" smtClean="0">
                <a:latin typeface="+mn-lt"/>
              </a:rPr>
              <a:t> chiusura</a:t>
            </a:r>
          </a:p>
          <a:p>
            <a:r>
              <a:rPr lang="it-IT" dirty="0" smtClean="0">
                <a:latin typeface="+mn-lt"/>
              </a:rPr>
              <a:t> grappolo</a:t>
            </a:r>
            <a:endParaRPr lang="it-IT" dirty="0">
              <a:latin typeface="+mn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929058" y="5643578"/>
            <a:ext cx="111793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Invaiatura</a:t>
            </a:r>
            <a:endParaRPr lang="it-IT" dirty="0">
              <a:latin typeface="+mn-lt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071670" y="5643578"/>
            <a:ext cx="136563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Maturazione</a:t>
            </a:r>
          </a:p>
          <a:p>
            <a:r>
              <a:rPr lang="it-IT" dirty="0" err="1" smtClean="0">
                <a:latin typeface="+mn-lt"/>
              </a:rPr>
              <a:t>Pre-raccolta</a:t>
            </a:r>
            <a:endParaRPr lang="it-IT" dirty="0">
              <a:latin typeface="+mn-lt"/>
            </a:endParaRPr>
          </a:p>
        </p:txBody>
      </p:sp>
      <p:sp>
        <p:nvSpPr>
          <p:cNvPr id="26" name="Gallone 25"/>
          <p:cNvSpPr/>
          <p:nvPr/>
        </p:nvSpPr>
        <p:spPr bwMode="auto">
          <a:xfrm>
            <a:off x="1357290" y="2214554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Gallone 28"/>
          <p:cNvSpPr/>
          <p:nvPr/>
        </p:nvSpPr>
        <p:spPr bwMode="auto">
          <a:xfrm>
            <a:off x="3929058" y="2000240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2" name="Gallone 31"/>
          <p:cNvSpPr/>
          <p:nvPr/>
        </p:nvSpPr>
        <p:spPr bwMode="auto">
          <a:xfrm rot="10800000">
            <a:off x="1785918" y="4786322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3" name="Gallone 32"/>
          <p:cNvSpPr/>
          <p:nvPr/>
        </p:nvSpPr>
        <p:spPr bwMode="auto">
          <a:xfrm rot="10800000">
            <a:off x="6357950" y="4786322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357158" y="5643578"/>
            <a:ext cx="139429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Post-raccolta</a:t>
            </a:r>
            <a:endParaRPr lang="it-IT" dirty="0">
              <a:latin typeface="+mn-lt"/>
            </a:endParaRPr>
          </a:p>
        </p:txBody>
      </p:sp>
      <p:sp>
        <p:nvSpPr>
          <p:cNvPr id="37" name="Segnaposto numero diapositiva 3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214282" y="0"/>
            <a:ext cx="7929618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PM: </a:t>
            </a:r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disease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pressure </a:t>
            </a:r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during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season </a:t>
            </a:r>
            <a:endParaRPr lang="it-IT" sz="4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 l="32530"/>
          <a:stretch>
            <a:fillRect/>
          </a:stretch>
        </p:blipFill>
        <p:spPr bwMode="auto">
          <a:xfrm>
            <a:off x="285720" y="4357694"/>
            <a:ext cx="1333523" cy="132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CasellaDiTesto 29"/>
          <p:cNvSpPr txBox="1"/>
          <p:nvPr/>
        </p:nvSpPr>
        <p:spPr>
          <a:xfrm>
            <a:off x="4214810" y="2928934"/>
            <a:ext cx="128588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+mn-lt"/>
              </a:rPr>
              <a:t>Grappolini</a:t>
            </a:r>
            <a:r>
              <a:rPr lang="it-IT" dirty="0" smtClean="0">
                <a:latin typeface="+mn-lt"/>
              </a:rPr>
              <a:t> visibili</a:t>
            </a:r>
            <a:endParaRPr lang="it-IT" dirty="0">
              <a:latin typeface="+mn-lt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2071670" y="1500174"/>
            <a:ext cx="1754200" cy="1514486"/>
            <a:chOff x="2320002" y="1643050"/>
            <a:chExt cx="1577306" cy="1228734"/>
          </a:xfrm>
        </p:grpSpPr>
        <p:pic>
          <p:nvPicPr>
            <p:cNvPr id="38" name="Immagine 5"/>
            <p:cNvPicPr>
              <a:picLocks noChangeAspect="1" noChangeArrowheads="1"/>
            </p:cNvPicPr>
            <p:nvPr/>
          </p:nvPicPr>
          <p:blipFill>
            <a:blip r:embed="rId9" cstate="print"/>
            <a:srcRect l="16197" r="15453"/>
            <a:stretch>
              <a:fillRect/>
            </a:stretch>
          </p:blipFill>
          <p:spPr bwMode="auto">
            <a:xfrm>
              <a:off x="2320002" y="1643050"/>
              <a:ext cx="925292" cy="1214446"/>
            </a:xfrm>
            <a:prstGeom prst="rect">
              <a:avLst/>
            </a:prstGeom>
            <a:noFill/>
          </p:spPr>
        </p:pic>
        <p:pic>
          <p:nvPicPr>
            <p:cNvPr id="40" name="Picture 2" descr="C:\Users\loredana\Desktop\VITE\05%20vite%20particolari%20distensione%20grappolino%20DSCF9616[1].jpg"/>
            <p:cNvPicPr>
              <a:picLocks noChangeAspect="1" noChangeArrowheads="1"/>
            </p:cNvPicPr>
            <p:nvPr/>
          </p:nvPicPr>
          <p:blipFill>
            <a:blip r:embed="rId3" cstate="print"/>
            <a:srcRect t="10000"/>
            <a:stretch>
              <a:fillRect/>
            </a:stretch>
          </p:blipFill>
          <p:spPr bwMode="auto">
            <a:xfrm>
              <a:off x="3214678" y="1643050"/>
              <a:ext cx="682630" cy="1228734"/>
            </a:xfrm>
            <a:prstGeom prst="rect">
              <a:avLst/>
            </a:prstGeom>
            <a:noFill/>
          </p:spPr>
        </p:pic>
      </p:grpSp>
      <p:sp>
        <p:nvSpPr>
          <p:cNvPr id="47" name="Rettangolo 46"/>
          <p:cNvSpPr/>
          <p:nvPr/>
        </p:nvSpPr>
        <p:spPr>
          <a:xfrm>
            <a:off x="5357818" y="2928934"/>
            <a:ext cx="1150419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Pre-Fioritura</a:t>
            </a:r>
            <a:endParaRPr lang="it-IT" dirty="0">
              <a:latin typeface="+mn-lt"/>
            </a:endParaRPr>
          </a:p>
        </p:txBody>
      </p:sp>
      <p:pic>
        <p:nvPicPr>
          <p:cNvPr id="53" name="Immagine 9"/>
          <p:cNvPicPr>
            <a:picLocks noChangeAspect="1" noChangeArrowheads="1"/>
          </p:cNvPicPr>
          <p:nvPr/>
        </p:nvPicPr>
        <p:blipFill>
          <a:blip r:embed="rId10" cstate="print"/>
          <a:srcRect l="18797" r="29799"/>
          <a:stretch>
            <a:fillRect/>
          </a:stretch>
        </p:blipFill>
        <p:spPr bwMode="auto">
          <a:xfrm>
            <a:off x="7000892" y="4214818"/>
            <a:ext cx="848327" cy="1500198"/>
          </a:xfrm>
          <a:prstGeom prst="rect">
            <a:avLst/>
          </a:prstGeom>
          <a:noFill/>
        </p:spPr>
      </p:pic>
      <p:pic>
        <p:nvPicPr>
          <p:cNvPr id="55" name="Immagine 7"/>
          <p:cNvPicPr>
            <a:picLocks noChangeAspect="1" noChangeArrowheads="1"/>
          </p:cNvPicPr>
          <p:nvPr/>
        </p:nvPicPr>
        <p:blipFill>
          <a:blip r:embed="rId11" cstate="print"/>
          <a:srcRect t="30772"/>
          <a:stretch>
            <a:fillRect/>
          </a:stretch>
        </p:blipFill>
        <p:spPr bwMode="auto">
          <a:xfrm rot="16200000">
            <a:off x="6685942" y="3101008"/>
            <a:ext cx="1472007" cy="842107"/>
          </a:xfrm>
          <a:prstGeom prst="rect">
            <a:avLst/>
          </a:prstGeom>
          <a:noFill/>
        </p:spPr>
      </p:pic>
      <p:pic>
        <p:nvPicPr>
          <p:cNvPr id="56" name="Picture 3" descr="G:\Manuale\Vitis_vinifera_flower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6643702" y="1714488"/>
            <a:ext cx="1500198" cy="785818"/>
          </a:xfrm>
          <a:prstGeom prst="rect">
            <a:avLst/>
          </a:prstGeom>
          <a:noFill/>
        </p:spPr>
      </p:pic>
      <p:sp>
        <p:nvSpPr>
          <p:cNvPr id="57" name="Gallone 56"/>
          <p:cNvSpPr/>
          <p:nvPr/>
        </p:nvSpPr>
        <p:spPr bwMode="auto">
          <a:xfrm>
            <a:off x="6429388" y="2000240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8" name="Rettangolo 57"/>
          <p:cNvSpPr/>
          <p:nvPr/>
        </p:nvSpPr>
        <p:spPr>
          <a:xfrm rot="5400000">
            <a:off x="7318752" y="1860975"/>
            <a:ext cx="1500198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Pre-Fioritura</a:t>
            </a:r>
            <a:endParaRPr lang="it-IT" dirty="0">
              <a:latin typeface="+mn-lt"/>
            </a:endParaRPr>
          </a:p>
        </p:txBody>
      </p:sp>
      <p:sp>
        <p:nvSpPr>
          <p:cNvPr id="59" name="Rettangolo 58"/>
          <p:cNvSpPr/>
          <p:nvPr/>
        </p:nvSpPr>
        <p:spPr>
          <a:xfrm rot="5400000">
            <a:off x="7425908" y="3361176"/>
            <a:ext cx="1357323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Allegagione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0" name="Gallone 59"/>
          <p:cNvSpPr/>
          <p:nvPr/>
        </p:nvSpPr>
        <p:spPr bwMode="auto">
          <a:xfrm rot="10800000">
            <a:off x="3357554" y="4714884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71472" y="714356"/>
            <a:ext cx="7072362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latin typeface="+mn-lt"/>
              </a:rPr>
              <a:t>Swollen</a:t>
            </a:r>
            <a:r>
              <a:rPr lang="it-IT" sz="4400" dirty="0" smtClean="0">
                <a:latin typeface="+mn-lt"/>
              </a:rPr>
              <a:t> </a:t>
            </a:r>
            <a:r>
              <a:rPr lang="it-IT" sz="4400" dirty="0" err="1" smtClean="0">
                <a:latin typeface="+mn-lt"/>
              </a:rPr>
              <a:t>bud</a:t>
            </a:r>
            <a:endParaRPr lang="it-IT" sz="4400" dirty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14546" y="385762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>
              <a:lnSpc>
                <a:spcPct val="100000"/>
              </a:lnSpc>
              <a:buClrTx/>
              <a:buSzTx/>
            </a:pPr>
            <a:r>
              <a:rPr lang="it-IT" sz="28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sulphur</a:t>
            </a:r>
            <a:endParaRPr lang="it-IT" sz="2800" dirty="0" smtClean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1472" y="1785926"/>
            <a:ext cx="7429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+mn-lt"/>
              </a:rPr>
              <a:t>Low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571604" y="2786058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>
              <a:lnSpc>
                <a:spcPct val="100000"/>
              </a:lnSpc>
              <a:buClrTx/>
              <a:buSzTx/>
            </a:pPr>
            <a:r>
              <a:rPr lang="it-IT" sz="2400" b="1" dirty="0" smtClean="0">
                <a:latin typeface="+mn-lt"/>
              </a:rPr>
              <a:t>Vineyard </a:t>
            </a:r>
            <a:r>
              <a:rPr lang="it-IT" sz="2400" b="1" dirty="0" err="1" smtClean="0">
                <a:latin typeface="+mn-lt"/>
              </a:rPr>
              <a:t>severily</a:t>
            </a:r>
            <a:r>
              <a:rPr lang="it-IT" sz="2400" b="1" dirty="0" smtClean="0">
                <a:latin typeface="+mn-lt"/>
              </a:rPr>
              <a:t> affected the </a:t>
            </a:r>
            <a:r>
              <a:rPr lang="it-IT" sz="2400" b="1" dirty="0" err="1" smtClean="0">
                <a:latin typeface="+mn-lt"/>
              </a:rPr>
              <a:t>previous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year</a:t>
            </a:r>
            <a:endParaRPr lang="it-IT" sz="2400" dirty="0" smtClean="0">
              <a:latin typeface="+mn-lt"/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r="22495"/>
          <a:stretch/>
        </p:blipFill>
        <p:spPr>
          <a:xfrm>
            <a:off x="7786710" y="0"/>
            <a:ext cx="649103" cy="928670"/>
          </a:xfrm>
          <a:prstGeom prst="rect">
            <a:avLst/>
          </a:prstGeom>
        </p:spPr>
      </p:pic>
      <p:sp>
        <p:nvSpPr>
          <p:cNvPr id="18" name="Segnaposto numero diapositiva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357158" y="0"/>
            <a:ext cx="7072362" cy="1323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bud</a:t>
            </a:r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break to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visible</a:t>
            </a:r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bunches</a:t>
            </a:r>
            <a:endParaRPr lang="it-IT" sz="4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2" name="Gruppo 24"/>
          <p:cNvGrpSpPr/>
          <p:nvPr/>
        </p:nvGrpSpPr>
        <p:grpSpPr>
          <a:xfrm>
            <a:off x="7660816" y="0"/>
            <a:ext cx="1483184" cy="928694"/>
            <a:chOff x="2088680" y="1142984"/>
            <a:chExt cx="1911812" cy="1071570"/>
          </a:xfrm>
        </p:grpSpPr>
        <p:pic>
          <p:nvPicPr>
            <p:cNvPr id="15" name="Immagine 5"/>
            <p:cNvPicPr>
              <a:picLocks noChangeAspect="1" noChangeArrowheads="1"/>
            </p:cNvPicPr>
            <p:nvPr/>
          </p:nvPicPr>
          <p:blipFill>
            <a:blip r:embed="rId2" cstate="print"/>
            <a:srcRect l="16197" r="15453"/>
            <a:stretch>
              <a:fillRect/>
            </a:stretch>
          </p:blipFill>
          <p:spPr bwMode="auto">
            <a:xfrm>
              <a:off x="2088680" y="1142984"/>
              <a:ext cx="816434" cy="1071570"/>
            </a:xfrm>
            <a:prstGeom prst="rect">
              <a:avLst/>
            </a:prstGeom>
            <a:noFill/>
          </p:spPr>
        </p:pic>
        <p:pic>
          <p:nvPicPr>
            <p:cNvPr id="16" name="Immagin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926" y="1142984"/>
              <a:ext cx="1071566" cy="1053707"/>
            </a:xfrm>
            <a:prstGeom prst="rect">
              <a:avLst/>
            </a:prstGeom>
            <a:noFill/>
          </p:spPr>
        </p:pic>
      </p:grpSp>
      <p:sp>
        <p:nvSpPr>
          <p:cNvPr id="18" name="Segnaposto numero diapositiva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214810" y="2643182"/>
            <a:ext cx="392909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800" b="1" dirty="0" smtClean="0">
                <a:latin typeface="+mn-lt"/>
                <a:ea typeface="Calibri" pitchFamily="34" charset="0"/>
                <a:cs typeface="Times New Roman" pitchFamily="18" charset="0"/>
              </a:rPr>
              <a:t>High: 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in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hillside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in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particular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 in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vineyard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severily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 affected the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previous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year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00034" y="2571744"/>
            <a:ext cx="3286148" cy="1151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Low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: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plain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, in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most</a:t>
            </a:r>
            <a:r>
              <a:rPr lang="it-IT" sz="2800" dirty="0" smtClean="0">
                <a:latin typeface="+mn-lt"/>
                <a:ea typeface="Calibri" pitchFamily="34" charset="0"/>
                <a:cs typeface="Times New Roman" pitchFamily="18" charset="0"/>
              </a:rPr>
              <a:t> of the </a:t>
            </a:r>
            <a:r>
              <a:rPr lang="it-IT" sz="2800" dirty="0" err="1" smtClean="0">
                <a:latin typeface="+mn-lt"/>
                <a:ea typeface="Calibri" pitchFamily="34" charset="0"/>
                <a:cs typeface="Times New Roman" pitchFamily="18" charset="0"/>
              </a:rPr>
              <a:t>vineyard</a:t>
            </a:r>
            <a:endParaRPr lang="it-IT" sz="2800" dirty="0" smtClean="0">
              <a:latin typeface="+mn-lt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71472" y="2214554"/>
            <a:ext cx="7429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>
              <a:latin typeface="+mn-lt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571472" y="4500570"/>
            <a:ext cx="2571768" cy="1143008"/>
            <a:chOff x="571472" y="3929066"/>
            <a:chExt cx="2571768" cy="1143008"/>
          </a:xfrm>
        </p:grpSpPr>
        <p:sp>
          <p:nvSpPr>
            <p:cNvPr id="64513" name="Rectangle 1"/>
            <p:cNvSpPr>
              <a:spLocks noChangeArrowheads="1"/>
            </p:cNvSpPr>
            <p:nvPr/>
          </p:nvSpPr>
          <p:spPr bwMode="auto">
            <a:xfrm>
              <a:off x="1142976" y="4214818"/>
              <a:ext cx="15568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sulphur</a:t>
              </a:r>
              <a:endPara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Ovale 16"/>
            <p:cNvSpPr/>
            <p:nvPr/>
          </p:nvSpPr>
          <p:spPr bwMode="auto">
            <a:xfrm>
              <a:off x="571472" y="3929066"/>
              <a:ext cx="2571768" cy="1143008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4357686" y="4357694"/>
            <a:ext cx="3214710" cy="1804870"/>
            <a:chOff x="4286248" y="4431786"/>
            <a:chExt cx="3214710" cy="1556602"/>
          </a:xfrm>
        </p:grpSpPr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4714876" y="4555010"/>
              <a:ext cx="2500330" cy="143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bupirimate</a:t>
              </a:r>
              <a:endPara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meptil-dinocap</a:t>
              </a:r>
              <a:endPara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spiroxamine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e 20"/>
            <p:cNvSpPr/>
            <p:nvPr/>
          </p:nvSpPr>
          <p:spPr bwMode="auto">
            <a:xfrm>
              <a:off x="4286248" y="4431786"/>
              <a:ext cx="3214710" cy="1500199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251520" y="1571612"/>
            <a:ext cx="774950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+mn-lt"/>
              </a:rPr>
              <a:t>Sprays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directed</a:t>
            </a:r>
            <a:r>
              <a:rPr lang="it-IT" sz="2800" dirty="0" smtClean="0">
                <a:latin typeface="+mn-lt"/>
              </a:rPr>
              <a:t> on ascospore </a:t>
            </a:r>
            <a:r>
              <a:rPr lang="it-IT" sz="2800" dirty="0" err="1" smtClean="0">
                <a:latin typeface="+mn-lt"/>
              </a:rPr>
              <a:t>infection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rainy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events</a:t>
            </a:r>
            <a:endParaRPr lang="it-IT" sz="2800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-285784" y="0"/>
            <a:ext cx="8072494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visible</a:t>
            </a:r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bunches</a:t>
            </a:r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pre-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bloom</a:t>
            </a:r>
            <a:endParaRPr lang="it-IT" sz="4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286116" y="2643182"/>
            <a:ext cx="1785950" cy="7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800" b="1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b="1" dirty="0" smtClean="0">
                <a:latin typeface="+mn-lt"/>
                <a:ea typeface="Calibri" pitchFamily="34" charset="0"/>
                <a:cs typeface="Times New Roman" pitchFamily="18" charset="0"/>
              </a:rPr>
              <a:t>High</a:t>
            </a:r>
            <a:endParaRPr lang="it-IT" sz="2800" dirty="0" smtClean="0">
              <a:latin typeface="+mn-lt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71472" y="2071678"/>
            <a:ext cx="7429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>
              <a:latin typeface="+mn-lt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7500958" y="0"/>
            <a:ext cx="1643042" cy="1071546"/>
            <a:chOff x="5214942" y="1643050"/>
            <a:chExt cx="1562108" cy="1228734"/>
          </a:xfrm>
        </p:grpSpPr>
        <p:pic>
          <p:nvPicPr>
            <p:cNvPr id="20" name="Immagin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719472" y="1799917"/>
              <a:ext cx="1214446" cy="900711"/>
            </a:xfrm>
            <a:prstGeom prst="rect">
              <a:avLst/>
            </a:prstGeom>
            <a:noFill/>
          </p:spPr>
        </p:pic>
        <p:pic>
          <p:nvPicPr>
            <p:cNvPr id="21" name="Picture 2" descr="C:\Users\loredana\Desktop\VITE\05%20vite%20particolari%20distensione%20grappolino%20DSCF9616[1].jpg"/>
            <p:cNvPicPr>
              <a:picLocks noChangeAspect="1" noChangeArrowheads="1"/>
            </p:cNvPicPr>
            <p:nvPr/>
          </p:nvPicPr>
          <p:blipFill>
            <a:blip r:embed="rId3" cstate="print"/>
            <a:srcRect t="10000"/>
            <a:stretch>
              <a:fillRect/>
            </a:stretch>
          </p:blipFill>
          <p:spPr bwMode="auto">
            <a:xfrm>
              <a:off x="5214942" y="1643050"/>
              <a:ext cx="682630" cy="1228734"/>
            </a:xfrm>
            <a:prstGeom prst="rect">
              <a:avLst/>
            </a:prstGeom>
            <a:noFill/>
          </p:spPr>
        </p:pic>
      </p:grpSp>
      <p:sp>
        <p:nvSpPr>
          <p:cNvPr id="25" name="Rettangolo 24"/>
          <p:cNvSpPr/>
          <p:nvPr/>
        </p:nvSpPr>
        <p:spPr>
          <a:xfrm>
            <a:off x="1000100" y="1357298"/>
            <a:ext cx="6491334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err="1" smtClean="0">
                <a:latin typeface="+mn-lt"/>
              </a:rPr>
              <a:t>Canopy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actively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growing</a:t>
            </a:r>
            <a:endParaRPr lang="it-IT" sz="2800" dirty="0">
              <a:latin typeface="+mn-lt"/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1928794" y="4643446"/>
            <a:ext cx="4643502" cy="1714512"/>
            <a:chOff x="4000496" y="3143248"/>
            <a:chExt cx="4643502" cy="1714512"/>
          </a:xfrm>
        </p:grpSpPr>
        <p:grpSp>
          <p:nvGrpSpPr>
            <p:cNvPr id="27" name="Gruppo 26"/>
            <p:cNvGrpSpPr/>
            <p:nvPr/>
          </p:nvGrpSpPr>
          <p:grpSpPr>
            <a:xfrm>
              <a:off x="4000496" y="3214686"/>
              <a:ext cx="4643502" cy="1461939"/>
              <a:chOff x="4000496" y="3143248"/>
              <a:chExt cx="4643502" cy="1537047"/>
            </a:xfrm>
          </p:grpSpPr>
          <p:sp>
            <p:nvSpPr>
              <p:cNvPr id="11" name="Rettangolo 10"/>
              <p:cNvSpPr/>
              <p:nvPr/>
            </p:nvSpPr>
            <p:spPr>
              <a:xfrm>
                <a:off x="6143636" y="3143248"/>
                <a:ext cx="2500362" cy="1537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>
                  <a:lnSpc>
                    <a:spcPct val="100000"/>
                  </a:lnSpc>
                  <a:buClrTx/>
                  <a:buSzTx/>
                </a:pPr>
                <a:endParaRPr lang="it-IT" sz="500" dirty="0" smtClean="0">
                  <a:latin typeface="Arial" pitchFamily="34" charset="0"/>
                  <a:cs typeface="Arial" pitchFamily="34" charset="0"/>
                </a:endParaRPr>
              </a:p>
              <a:p>
                <a:pPr lvl="0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it-IT" sz="2800" dirty="0" err="1" smtClean="0">
                    <a:latin typeface="+mn-lt"/>
                    <a:ea typeface="Calibri" pitchFamily="34" charset="0"/>
                    <a:cs typeface="Times New Roman" pitchFamily="18" charset="0"/>
                  </a:rPr>
                  <a:t>propiconazole</a:t>
                </a:r>
                <a:endParaRPr lang="it-IT" sz="2800" dirty="0" smtClean="0">
                  <a:latin typeface="+mn-lt"/>
                  <a:cs typeface="Arial" pitchFamily="34" charset="0"/>
                </a:endParaRPr>
              </a:p>
              <a:p>
                <a:pPr lvl="0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it-IT" sz="2800" dirty="0" err="1" smtClean="0">
                    <a:latin typeface="+mn-lt"/>
                    <a:ea typeface="Calibri" pitchFamily="34" charset="0"/>
                    <a:cs typeface="Times New Roman" pitchFamily="18" charset="0"/>
                  </a:rPr>
                  <a:t>tebuconazole</a:t>
                </a:r>
                <a:endParaRPr lang="it-IT" sz="2800" dirty="0" smtClean="0">
                  <a:latin typeface="+mn-lt"/>
                  <a:cs typeface="Arial" pitchFamily="34" charset="0"/>
                </a:endParaRPr>
              </a:p>
              <a:p>
                <a:pPr lvl="0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it-IT" sz="2800" dirty="0" err="1" smtClean="0">
                    <a:latin typeface="+mn-lt"/>
                    <a:ea typeface="Calibri" pitchFamily="34" charset="0"/>
                    <a:cs typeface="Times New Roman" pitchFamily="18" charset="0"/>
                  </a:rPr>
                  <a:t>tetraconazole</a:t>
                </a:r>
                <a:endParaRPr lang="it-IT" sz="2800" dirty="0" smtClean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4000496" y="3143248"/>
                <a:ext cx="2286016" cy="1537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>
                  <a:lnSpc>
                    <a:spcPct val="100000"/>
                  </a:lnSpc>
                  <a:buClrTx/>
                  <a:buSzTx/>
                </a:pPr>
                <a:endParaRPr lang="it-IT" sz="500" dirty="0" smtClean="0">
                  <a:latin typeface="Arial" pitchFamily="34" charset="0"/>
                  <a:cs typeface="Arial" pitchFamily="34" charset="0"/>
                </a:endParaRPr>
              </a:p>
              <a:p>
                <a:pPr lvl="0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it-IT" sz="2800" dirty="0" err="1" smtClean="0">
                    <a:latin typeface="+mn-lt"/>
                    <a:ea typeface="Calibri" pitchFamily="34" charset="0"/>
                    <a:cs typeface="Times New Roman" pitchFamily="18" charset="0"/>
                  </a:rPr>
                  <a:t>difenconazole</a:t>
                </a:r>
                <a:endParaRPr lang="it-IT" sz="2800" dirty="0" smtClean="0">
                  <a:latin typeface="+mn-lt"/>
                  <a:cs typeface="Arial" pitchFamily="34" charset="0"/>
                </a:endParaRPr>
              </a:p>
              <a:p>
                <a:pPr lvl="0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it-IT" sz="2800" dirty="0" err="1" smtClean="0">
                    <a:latin typeface="+mn-lt"/>
                    <a:ea typeface="Calibri" pitchFamily="34" charset="0"/>
                    <a:cs typeface="Times New Roman" pitchFamily="18" charset="0"/>
                  </a:rPr>
                  <a:t>miclobutanil</a:t>
                </a:r>
                <a:endParaRPr lang="it-IT" sz="2800" dirty="0" smtClean="0">
                  <a:latin typeface="+mn-lt"/>
                  <a:cs typeface="Arial" pitchFamily="34" charset="0"/>
                </a:endParaRPr>
              </a:p>
              <a:p>
                <a:pPr lvl="0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it-IT" sz="2800" dirty="0" err="1" smtClean="0">
                    <a:latin typeface="+mn-lt"/>
                    <a:ea typeface="Calibri" pitchFamily="34" charset="0"/>
                    <a:cs typeface="Times New Roman" pitchFamily="18" charset="0"/>
                  </a:rPr>
                  <a:t>penconazole</a:t>
                </a:r>
                <a:endParaRPr lang="it-IT" sz="2800" dirty="0" smtClean="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8" name="Rettangolo arrotondato 27"/>
            <p:cNvSpPr/>
            <p:nvPr/>
          </p:nvSpPr>
          <p:spPr bwMode="auto">
            <a:xfrm>
              <a:off x="4000496" y="3143248"/>
              <a:ext cx="4429156" cy="1714512"/>
            </a:xfrm>
            <a:prstGeom prst="roundRect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2643174" y="3143248"/>
            <a:ext cx="3000396" cy="1456433"/>
            <a:chOff x="3428992" y="2857496"/>
            <a:chExt cx="3000396" cy="1456433"/>
          </a:xfrm>
        </p:grpSpPr>
        <p:sp>
          <p:nvSpPr>
            <p:cNvPr id="29" name="Rettangolo arrotondato 28"/>
            <p:cNvSpPr/>
            <p:nvPr/>
          </p:nvSpPr>
          <p:spPr bwMode="auto">
            <a:xfrm>
              <a:off x="3428992" y="2857496"/>
              <a:ext cx="3000396" cy="1428760"/>
            </a:xfrm>
            <a:prstGeom prst="roundRect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32" name="Rectangle 1"/>
            <p:cNvSpPr>
              <a:spLocks noChangeArrowheads="1"/>
            </p:cNvSpPr>
            <p:nvPr/>
          </p:nvSpPr>
          <p:spPr bwMode="auto">
            <a:xfrm>
              <a:off x="4000496" y="2928934"/>
              <a:ext cx="2357454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bupirimate</a:t>
              </a:r>
              <a:endPara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800" dirty="0" err="1" smtClean="0">
                  <a:latin typeface="+mn-lt"/>
                  <a:ea typeface="Calibri" pitchFamily="34" charset="0"/>
                  <a:cs typeface="Times New Roman" pitchFamily="18" charset="0"/>
                </a:rPr>
                <a:t>spiroxamine</a:t>
              </a:r>
              <a:endPara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800" dirty="0" err="1" smtClean="0">
                  <a:latin typeface="+mn-lt"/>
                  <a:cs typeface="Times New Roman" pitchFamily="18" charset="0"/>
                </a:rPr>
                <a:t>sulphur</a:t>
              </a:r>
              <a:endPara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6929454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 pre-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bloom</a:t>
            </a:r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berry</a:t>
            </a:r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growing</a:t>
            </a:r>
            <a:endParaRPr lang="it-IT" sz="4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2910" y="2285992"/>
            <a:ext cx="678661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>
              <a:latin typeface="+mn-lt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7134212" y="0"/>
            <a:ext cx="2009788" cy="1000108"/>
            <a:chOff x="5000628" y="1428736"/>
            <a:chExt cx="2428892" cy="1214447"/>
          </a:xfrm>
        </p:grpSpPr>
        <p:pic>
          <p:nvPicPr>
            <p:cNvPr id="20" name="Immagin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856156" y="1573209"/>
              <a:ext cx="1214446" cy="925501"/>
            </a:xfrm>
            <a:prstGeom prst="rect">
              <a:avLst/>
            </a:prstGeom>
            <a:noFill/>
          </p:spPr>
        </p:pic>
        <p:pic>
          <p:nvPicPr>
            <p:cNvPr id="21" name="Immagine 7"/>
            <p:cNvPicPr>
              <a:picLocks noChangeAspect="1" noChangeArrowheads="1"/>
            </p:cNvPicPr>
            <p:nvPr/>
          </p:nvPicPr>
          <p:blipFill>
            <a:blip r:embed="rId3" cstate="print"/>
            <a:srcRect t="30772"/>
            <a:stretch>
              <a:fillRect/>
            </a:stretch>
          </p:blipFill>
          <p:spPr bwMode="auto">
            <a:xfrm rot="16200000">
              <a:off x="5693641" y="1619945"/>
              <a:ext cx="1198418" cy="816001"/>
            </a:xfrm>
            <a:prstGeom prst="rect">
              <a:avLst/>
            </a:prstGeom>
            <a:noFill/>
          </p:spPr>
        </p:pic>
        <p:pic>
          <p:nvPicPr>
            <p:cNvPr id="22" name="Immagine 9"/>
            <p:cNvPicPr>
              <a:picLocks noChangeAspect="1" noChangeArrowheads="1"/>
            </p:cNvPicPr>
            <p:nvPr/>
          </p:nvPicPr>
          <p:blipFill>
            <a:blip r:embed="rId4" cstate="print"/>
            <a:srcRect l="18797" r="29799"/>
            <a:stretch>
              <a:fillRect/>
            </a:stretch>
          </p:blipFill>
          <p:spPr bwMode="auto">
            <a:xfrm>
              <a:off x="6715140" y="1428736"/>
              <a:ext cx="714380" cy="1203166"/>
            </a:xfrm>
            <a:prstGeom prst="rect">
              <a:avLst/>
            </a:prstGeom>
            <a:noFill/>
          </p:spPr>
        </p:pic>
      </p:grp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929058" y="3143248"/>
            <a:ext cx="3357586" cy="892552"/>
          </a:xfrm>
          <a:prstGeom prst="rect">
            <a:avLst/>
          </a:prstGeom>
          <a:noFill/>
          <a:ln w="0" cap="rnd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sulphur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K-carbonate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428992" y="2714620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it-IT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High</a:t>
            </a:r>
            <a:endParaRPr lang="it-IT" sz="2400" dirty="0" smtClean="0">
              <a:latin typeface="+mn-lt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57620" y="4071942"/>
            <a:ext cx="4214842" cy="2464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cyflufenamid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cyflufenamid+difenconazole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metrafenone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quinoxifen+miclobutanil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trifloxystrobin+sulphur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trifloxystrobin+tebuconazole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000100" y="1357298"/>
            <a:ext cx="6491334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err="1" smtClean="0">
                <a:latin typeface="+mn-lt"/>
              </a:rPr>
              <a:t>Susceptible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shoots</a:t>
            </a:r>
            <a:r>
              <a:rPr lang="it-IT" sz="2800" dirty="0" smtClean="0">
                <a:latin typeface="+mn-lt"/>
              </a:rPr>
              <a:t> and from </a:t>
            </a:r>
            <a:r>
              <a:rPr lang="it-IT" sz="2800" dirty="0" err="1" smtClean="0">
                <a:latin typeface="+mn-lt"/>
              </a:rPr>
              <a:t>berry</a:t>
            </a:r>
            <a:r>
              <a:rPr lang="it-IT" sz="2800" dirty="0" smtClean="0">
                <a:latin typeface="+mn-lt"/>
              </a:rPr>
              <a:t> set </a:t>
            </a:r>
            <a:r>
              <a:rPr lang="it-IT" sz="2800" dirty="0" err="1" smtClean="0">
                <a:latin typeface="+mn-lt"/>
              </a:rPr>
              <a:t>susceptible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bunches</a:t>
            </a:r>
            <a:endParaRPr lang="it-IT" sz="2800" dirty="0">
              <a:latin typeface="+mn-lt"/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3571868" y="3929066"/>
            <a:ext cx="4357718" cy="2714620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Rettangolo arrotondato 22"/>
          <p:cNvSpPr/>
          <p:nvPr/>
        </p:nvSpPr>
        <p:spPr bwMode="auto">
          <a:xfrm>
            <a:off x="3857620" y="3143248"/>
            <a:ext cx="3500462" cy="857256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500034" y="3143248"/>
            <a:ext cx="2786050" cy="3071834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85786" y="3357562"/>
            <a:ext cx="24288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endParaRPr lang="it-IT" sz="500" dirty="0" smtClean="0">
              <a:latin typeface="Arial" pitchFamily="34" charset="0"/>
              <a:cs typeface="Arial" pitchFamily="34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difenconazole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miclobutanil</a:t>
            </a: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penconazole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85786" y="4572008"/>
            <a:ext cx="221457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endParaRPr lang="it-IT" sz="500" dirty="0" smtClean="0">
              <a:latin typeface="Arial" pitchFamily="34" charset="0"/>
              <a:cs typeface="Arial" pitchFamily="34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propiconazole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tebuconazole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2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tetraconazole</a:t>
            </a:r>
            <a:endParaRPr lang="it-IT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7585" grpId="0"/>
      <p:bldP spid="24" grpId="0"/>
      <p:bldP spid="13" grpId="0"/>
      <p:bldP spid="19" grpId="0" animBg="1"/>
      <p:bldP spid="23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0"/>
            <a:ext cx="7072362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 pre-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bunch</a:t>
            </a:r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closure</a:t>
            </a:r>
            <a:r>
              <a:rPr lang="it-IT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</a:t>
            </a:r>
            <a:r>
              <a:rPr lang="it-IT" sz="4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veraison</a:t>
            </a:r>
            <a:endParaRPr lang="it-IT" sz="4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14348" y="2285992"/>
            <a:ext cx="7429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pressuer</a:t>
            </a:r>
            <a:endParaRPr lang="it-IT" sz="2400" b="1" dirty="0">
              <a:latin typeface="+mn-lt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786314" y="3357562"/>
            <a:ext cx="2500330" cy="861774"/>
          </a:xfrm>
          <a:prstGeom prst="rect">
            <a:avLst/>
          </a:prstGeom>
          <a:noFill/>
          <a:ln w="9525" cap="rnd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</a:pPr>
            <a:r>
              <a:rPr lang="it-IT" sz="2600" dirty="0" err="1" smtClean="0">
                <a:latin typeface="+mn-lt"/>
              </a:rPr>
              <a:t>Wettable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dirty="0" err="1" smtClean="0">
                <a:latin typeface="+mn-lt"/>
              </a:rPr>
              <a:t>sulphur</a:t>
            </a:r>
            <a:endParaRPr lang="it-IT" sz="2600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428728" y="3000372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it-IT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Alto</a:t>
            </a:r>
            <a:endParaRPr lang="it-IT" sz="2400" dirty="0" smtClean="0">
              <a:latin typeface="+mn-lt"/>
              <a:cs typeface="Arial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000628" y="2928934"/>
            <a:ext cx="1888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lang="it-IT" sz="24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low</a:t>
            </a:r>
            <a:endParaRPr lang="it-IT" sz="2400" dirty="0" smtClean="0">
              <a:latin typeface="+mn-lt"/>
              <a:cs typeface="Arial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7286644" y="0"/>
            <a:ext cx="1857356" cy="1071546"/>
            <a:chOff x="4500562" y="3571876"/>
            <a:chExt cx="2251726" cy="1400184"/>
          </a:xfrm>
        </p:grpSpPr>
        <p:pic>
          <p:nvPicPr>
            <p:cNvPr id="16" name="Immagin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6380" y="3571876"/>
              <a:ext cx="1465908" cy="1357322"/>
            </a:xfrm>
            <a:prstGeom prst="rect">
              <a:avLst/>
            </a:prstGeom>
            <a:noFill/>
          </p:spPr>
        </p:pic>
        <p:pic>
          <p:nvPicPr>
            <p:cNvPr id="17" name="Immagin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2" y="3571876"/>
              <a:ext cx="875116" cy="1400184"/>
            </a:xfrm>
            <a:prstGeom prst="rect">
              <a:avLst/>
            </a:prstGeom>
            <a:noFill/>
          </p:spPr>
        </p:pic>
      </p:grpSp>
      <p:sp>
        <p:nvSpPr>
          <p:cNvPr id="12" name="Rettangolo 11"/>
          <p:cNvSpPr/>
          <p:nvPr/>
        </p:nvSpPr>
        <p:spPr>
          <a:xfrm>
            <a:off x="500034" y="3571876"/>
            <a:ext cx="35719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</a:pPr>
            <a:r>
              <a:rPr lang="it-IT" sz="2600" dirty="0" err="1" smtClean="0">
                <a:latin typeface="+mn-lt"/>
              </a:rPr>
              <a:t>Dust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dirty="0" err="1" smtClean="0">
                <a:latin typeface="+mn-lt"/>
              </a:rPr>
              <a:t>sulphur</a:t>
            </a:r>
            <a:endParaRPr lang="it-IT" sz="2600" dirty="0" smtClean="0">
              <a:latin typeface="+mn-lt"/>
            </a:endParaRP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it-IT" sz="2600" dirty="0" err="1" smtClean="0">
                <a:latin typeface="+mn-lt"/>
              </a:rPr>
              <a:t>boscalid</a:t>
            </a:r>
            <a:endParaRPr lang="it-IT" sz="2600" dirty="0" smtClean="0">
              <a:latin typeface="+mn-lt"/>
            </a:endParaRP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it-IT" sz="2600" dirty="0" err="1" smtClean="0">
                <a:latin typeface="+mn-lt"/>
              </a:rPr>
              <a:t>cyflufenamid</a:t>
            </a:r>
            <a:endParaRPr lang="it-IT" sz="2600" dirty="0" smtClean="0">
              <a:latin typeface="+mn-lt"/>
            </a:endParaRP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it-IT" sz="2600" dirty="0" err="1" smtClean="0">
                <a:latin typeface="+mn-lt"/>
              </a:rPr>
              <a:t>metrafenone</a:t>
            </a:r>
            <a:endParaRPr lang="it-IT" sz="2600" dirty="0" smtClean="0">
              <a:latin typeface="+mn-lt"/>
            </a:endParaRP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it-IT" sz="2600" dirty="0" err="1" smtClean="0">
                <a:latin typeface="+mn-lt"/>
              </a:rPr>
              <a:t>quinoxifen+miclobutanil</a:t>
            </a:r>
            <a:endParaRPr lang="it-IT" sz="2600" dirty="0" smtClean="0">
              <a:latin typeface="+mn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00100" y="1643050"/>
            <a:ext cx="6491334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err="1" smtClean="0">
                <a:latin typeface="+mn-lt"/>
              </a:rPr>
              <a:t>Protection</a:t>
            </a:r>
            <a:r>
              <a:rPr lang="it-IT" sz="2800" dirty="0" smtClean="0">
                <a:latin typeface="+mn-lt"/>
              </a:rPr>
              <a:t> of </a:t>
            </a:r>
            <a:r>
              <a:rPr lang="it-IT" sz="2800" dirty="0" err="1" smtClean="0">
                <a:latin typeface="+mn-lt"/>
              </a:rPr>
              <a:t>bunches</a:t>
            </a:r>
            <a:endParaRPr lang="it-IT" sz="2800" dirty="0">
              <a:latin typeface="+mn-lt"/>
            </a:endParaRPr>
          </a:p>
        </p:txBody>
      </p:sp>
      <p:sp>
        <p:nvSpPr>
          <p:cNvPr id="20" name="Rettangolo arrotondato 19"/>
          <p:cNvSpPr/>
          <p:nvPr/>
        </p:nvSpPr>
        <p:spPr bwMode="auto">
          <a:xfrm>
            <a:off x="214282" y="3429000"/>
            <a:ext cx="3714776" cy="2428892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Rettangolo arrotondato 20"/>
          <p:cNvSpPr/>
          <p:nvPr/>
        </p:nvSpPr>
        <p:spPr bwMode="auto">
          <a:xfrm>
            <a:off x="4572000" y="3357562"/>
            <a:ext cx="2919434" cy="785818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71472" y="357166"/>
            <a:ext cx="7143800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 </a:t>
            </a:r>
            <a:r>
              <a:rPr lang="it-IT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maturation</a:t>
            </a:r>
            <a:r>
              <a:rPr lang="it-IT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pre-</a:t>
            </a:r>
            <a:r>
              <a:rPr lang="it-IT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harvest</a:t>
            </a:r>
            <a:endParaRPr lang="it-IT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2910" y="1500174"/>
            <a:ext cx="7429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+mn-lt"/>
              </a:rPr>
              <a:t>Low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>
              <a:latin typeface="+mn-lt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800836" cy="1406874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86050" y="2143116"/>
            <a:ext cx="3429024" cy="830997"/>
          </a:xfrm>
          <a:prstGeom prst="rect">
            <a:avLst/>
          </a:prstGeom>
          <a:noFill/>
          <a:ln w="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err="1" smtClean="0">
                <a:latin typeface="+mn-lt"/>
                <a:ea typeface="Calibri" pitchFamily="34" charset="0"/>
                <a:cs typeface="Times New Roman" pitchFamily="18" charset="0"/>
              </a:rPr>
              <a:t>sulphur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K-carbonate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571736" y="3714752"/>
            <a:ext cx="3714776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latin typeface="+mn-lt"/>
              </a:rPr>
              <a:t>Post-</a:t>
            </a:r>
            <a:r>
              <a:rPr lang="it-IT" sz="4400" dirty="0" err="1" smtClean="0">
                <a:latin typeface="+mn-lt"/>
              </a:rPr>
              <a:t>harvest</a:t>
            </a:r>
            <a:endParaRPr lang="it-IT" sz="4400" dirty="0">
              <a:latin typeface="+mn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643174" y="4643446"/>
            <a:ext cx="3328155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err="1" smtClean="0">
                <a:latin typeface="+mn-lt"/>
              </a:rPr>
              <a:t>Ampelomyces</a:t>
            </a:r>
            <a:r>
              <a:rPr lang="it-IT" sz="2400" i="1" dirty="0" smtClean="0">
                <a:latin typeface="+mn-lt"/>
              </a:rPr>
              <a:t> </a:t>
            </a:r>
            <a:r>
              <a:rPr lang="it-IT" sz="2400" i="1" dirty="0" err="1" smtClean="0">
                <a:latin typeface="+mn-lt"/>
              </a:rPr>
              <a:t>quisqualis</a:t>
            </a:r>
            <a:endParaRPr lang="it-IT" sz="2400" i="1" dirty="0">
              <a:latin typeface="+mn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2530"/>
          <a:stretch>
            <a:fillRect/>
          </a:stretch>
        </p:blipFill>
        <p:spPr bwMode="auto">
          <a:xfrm>
            <a:off x="7429520" y="3571876"/>
            <a:ext cx="1071538" cy="10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arrotondato 10"/>
          <p:cNvSpPr/>
          <p:nvPr/>
        </p:nvSpPr>
        <p:spPr bwMode="auto">
          <a:xfrm>
            <a:off x="2643174" y="2071678"/>
            <a:ext cx="3643338" cy="1214446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543692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3800" dirty="0" err="1" smtClean="0">
                <a:solidFill>
                  <a:srgbClr val="3E3D2D"/>
                </a:solidFill>
                <a:latin typeface="Cambria" charset="0"/>
              </a:rPr>
              <a:t>Choice</a:t>
            </a:r>
            <a:r>
              <a:rPr lang="it-IT" sz="3800" dirty="0" smtClean="0">
                <a:solidFill>
                  <a:srgbClr val="3E3D2D"/>
                </a:solidFill>
                <a:latin typeface="Cambria" charset="0"/>
              </a:rPr>
              <a:t> of fungicide for </a:t>
            </a:r>
            <a:r>
              <a:rPr lang="it-IT" sz="3800" dirty="0" err="1" smtClean="0">
                <a:solidFill>
                  <a:srgbClr val="3E3D2D"/>
                </a:solidFill>
                <a:latin typeface="Cambria" charset="0"/>
              </a:rPr>
              <a:t>downy</a:t>
            </a:r>
            <a:r>
              <a:rPr lang="it-IT" sz="3800" dirty="0" smtClean="0">
                <a:solidFill>
                  <a:srgbClr val="3E3D2D"/>
                </a:solidFill>
                <a:latin typeface="Cambria" charset="0"/>
              </a:rPr>
              <a:t> </a:t>
            </a:r>
            <a:r>
              <a:rPr lang="it-IT" sz="3800" dirty="0" err="1" smtClean="0">
                <a:solidFill>
                  <a:srgbClr val="3E3D2D"/>
                </a:solidFill>
                <a:latin typeface="Cambria" charset="0"/>
              </a:rPr>
              <a:t>mildew</a:t>
            </a:r>
            <a:endParaRPr lang="it-IT" sz="3800" dirty="0">
              <a:solidFill>
                <a:srgbClr val="3E3D2D"/>
              </a:solidFill>
              <a:latin typeface="Cambria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1643050"/>
            <a:ext cx="8075612" cy="500222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227013" algn="ctr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Infection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Risk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algn="ctr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Areas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more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conducive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for the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disease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Cv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susceptibility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Phenological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Phase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canopy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growing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rate,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berry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susceptibility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it-IT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>
                <a:srgbClr val="94C6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Rainy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infectious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Calibri" charset="0"/>
              </a:rPr>
              <a:t>events</a:t>
            </a:r>
            <a:endParaRPr lang="it-IT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000" dirty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2270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026" name="Picture 2" descr="G:\Manuale\2004_0624peronosporavit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106" y="0"/>
            <a:ext cx="2111894" cy="1944020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70E5EB5-D8B0-4044-A83A-53D75268463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85720" y="1285861"/>
          <a:ext cx="8001056" cy="531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75"/>
                <a:gridCol w="1476403"/>
                <a:gridCol w="713065"/>
                <a:gridCol w="720816"/>
                <a:gridCol w="1225387"/>
                <a:gridCol w="1081224"/>
                <a:gridCol w="1225386"/>
              </a:tblGrid>
              <a:tr h="105282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Sostanze attive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Famiglia chimica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Efficacia su foglia</a:t>
                      </a: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Efficacia 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su grappolo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Mobilità nella pianta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Rischio resistenza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Limitazioni n.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appl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./anno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</a:tr>
              <a:tr h="3388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zolfo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inorganico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+(+)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Contatto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Basso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bicarbonato di potassio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inorganico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Contatto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Sconosciuto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6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Ampelomyces</a:t>
                      </a: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quisqualis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microrganismo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--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--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 smtClean="0">
                          <a:latin typeface="Arial"/>
                        </a:rPr>
                        <a:t>s</a:t>
                      </a: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conosciuto</a:t>
                      </a:r>
                      <a:endParaRPr lang="it-IT" dirty="0"/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bupirimate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aminopirimidine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+(+)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+(+)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Traslaminare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Medio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bupirimate</a:t>
                      </a: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tebuconolo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aminopirimidine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triazoli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++(+)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Traslaminare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Medio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Max 3 limite triazoli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549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meptyldinocap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dinitrofenoli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Contatto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Basso</a:t>
                      </a:r>
                      <a:r>
                        <a:rPr lang="it-IT" sz="1200" b="0" i="0" u="none" strike="noStrike" baseline="0" dirty="0" smtClean="0">
                          <a:latin typeface="Arial"/>
                        </a:rPr>
                        <a:t> - 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2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549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metrafenone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benzofenoni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Traslaminare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3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5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cyflufenamid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fenil-acetamide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Traslaminare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3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6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cyflufenamid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difenconazolo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fenil-acetamide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triazoli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Traslaminare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quinoxifen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fenossichinoline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+(+)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Contatto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smtClean="0">
                          <a:latin typeface="+mj-lt"/>
                        </a:rPr>
                        <a:t>Max 3</a:t>
                      </a:r>
                      <a:endParaRPr lang="it-IT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68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quinoxifen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+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miclobutanil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fenossichinoline</a:t>
                      </a:r>
                      <a:r>
                        <a:rPr lang="it-IT" sz="1200" b="0" i="0" u="none" strike="noStrike" dirty="0" smtClean="0">
                          <a:latin typeface="Arial"/>
                        </a:rPr>
                        <a:t> +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triazoli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++(+)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+++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Contatto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spiroxamina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sproketalamine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++(+)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Basso - Medio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3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57158" y="214290"/>
            <a:ext cx="8143932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3600" dirty="0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Active </a:t>
            </a:r>
            <a:r>
              <a:rPr lang="it-IT" sz="3600" dirty="0" err="1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features</a:t>
            </a:r>
            <a:endParaRPr lang="it-IT" sz="3600" dirty="0" smtClean="0">
              <a:solidFill>
                <a:srgbClr val="3E3D2D"/>
              </a:solidFill>
              <a:latin typeface="Cambria" charset="0"/>
              <a:ea typeface="+mj-ea"/>
              <a:cs typeface="+mj-cs"/>
            </a:endParaRPr>
          </a:p>
          <a:p>
            <a:pPr lvl="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2800" dirty="0" smtClean="0">
                <a:solidFill>
                  <a:srgbClr val="3E3D2D"/>
                </a:solidFill>
                <a:latin typeface="Cambria" charset="0"/>
              </a:rPr>
              <a:t>For </a:t>
            </a:r>
            <a:r>
              <a:rPr lang="it-IT" sz="2800" dirty="0" err="1" smtClean="0">
                <a:solidFill>
                  <a:srgbClr val="3E3D2D"/>
                </a:solidFill>
                <a:latin typeface="Cambria" charset="0"/>
              </a:rPr>
              <a:t>powdery</a:t>
            </a:r>
            <a:r>
              <a:rPr lang="it-IT" sz="2800" dirty="0" smtClean="0">
                <a:solidFill>
                  <a:srgbClr val="3E3D2D"/>
                </a:solidFill>
                <a:latin typeface="Cambria" charset="0"/>
              </a:rPr>
              <a:t> </a:t>
            </a:r>
            <a:r>
              <a:rPr lang="it-IT" sz="2800" dirty="0" err="1" smtClean="0">
                <a:solidFill>
                  <a:srgbClr val="3E3D2D"/>
                </a:solidFill>
                <a:latin typeface="Cambria" charset="0"/>
              </a:rPr>
              <a:t>mildew</a:t>
            </a:r>
            <a:endParaRPr lang="it-IT" sz="2800" dirty="0">
              <a:solidFill>
                <a:srgbClr val="3E3D2D"/>
              </a:solidFill>
              <a:latin typeface="Cambria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20D9D5-061F-4371-8E7B-B7A8FD376F8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85720" y="1428736"/>
          <a:ext cx="8001056" cy="495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75"/>
                <a:gridCol w="1476403"/>
                <a:gridCol w="713065"/>
                <a:gridCol w="720816"/>
                <a:gridCol w="1225387"/>
                <a:gridCol w="1081224"/>
                <a:gridCol w="1225386"/>
              </a:tblGrid>
              <a:tr h="96583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Sostanze attive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Famiglia chimica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Efficacia su foglia</a:t>
                      </a: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Efficacia 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su grappolo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Mobilità nella pianta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Rischio resistenza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Limitazioni n.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appl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./anno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</a:tr>
              <a:tr h="349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trifloxystrobin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QoI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++(+)</a:t>
                      </a:r>
                      <a:endParaRPr lang="it-IT" sz="1200" dirty="0"/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Traslaminare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Alto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Max  3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97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tebuconazolo</a:t>
                      </a: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+ 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trifloxystrobin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triazoli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QoI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Alto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ciproconazolo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triazoli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Alto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Max 3 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difenconazolo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triazoli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Alto</a:t>
                      </a:r>
                      <a:endParaRPr lang="it-IT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fenbuconazolo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triazoli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miclobutanil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triazol</a:t>
                      </a:r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penconazolo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triazoli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propiconazolo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triazoli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096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te</a:t>
                      </a:r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buconazol</a:t>
                      </a:r>
                      <a:r>
                        <a:rPr lang="it-IT" dirty="0" err="1" smtClean="0"/>
                        <a:t>o</a:t>
                      </a:r>
                      <a:endParaRPr lang="it-IT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triazoli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26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tetraconazolo</a:t>
                      </a:r>
                      <a:endParaRPr lang="it-IT" sz="12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triazoli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++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+(+)</a:t>
                      </a:r>
                      <a:endParaRPr lang="it-IT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Sistemico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9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boscalid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piridine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-carbossamidi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latin typeface="Arial"/>
                        </a:rPr>
                        <a:t>+(+)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Traslaminare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latin typeface="Arial"/>
                        </a:rPr>
                        <a:t>Medio - Alto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j-lt"/>
                        </a:rPr>
                        <a:t>Max 1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5720" y="285728"/>
            <a:ext cx="8143932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3600" dirty="0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Tab. Caratteristiche delle sostanze attive</a:t>
            </a:r>
          </a:p>
          <a:p>
            <a:pPr lvl="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2800" dirty="0" smtClean="0">
                <a:solidFill>
                  <a:srgbClr val="3E3D2D"/>
                </a:solidFill>
                <a:latin typeface="Cambria" charset="0"/>
              </a:rPr>
              <a:t>per  oidio </a:t>
            </a:r>
            <a:endParaRPr lang="it-IT" sz="2800" dirty="0">
              <a:solidFill>
                <a:srgbClr val="3E3D2D"/>
              </a:solidFill>
              <a:latin typeface="Cambria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20D9D5-061F-4371-8E7B-B7A8FD376F8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18413" cy="1141412"/>
          </a:xfrm>
        </p:spPr>
        <p:txBody>
          <a:bodyPr/>
          <a:lstStyle/>
          <a:p>
            <a:pPr algn="ctr"/>
            <a:r>
              <a:rPr lang="it-IT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Strategia antiresistenza</a:t>
            </a:r>
            <a:endParaRPr lang="it-IT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7829576" cy="4541849"/>
          </a:xfrm>
        </p:spPr>
        <p:txBody>
          <a:bodyPr/>
          <a:lstStyle/>
          <a:p>
            <a:r>
              <a:rPr lang="it-IT" sz="2800" dirty="0" smtClean="0"/>
              <a:t>Attenersi al numero massimo di interventi consentiti all’anno per una determinata sostanza attiva</a:t>
            </a:r>
          </a:p>
          <a:p>
            <a:r>
              <a:rPr lang="it-IT" sz="2800" dirty="0" smtClean="0"/>
              <a:t>Alternare sostanze attive  appartenenti a famiglie chimiche diverse</a:t>
            </a:r>
          </a:p>
          <a:p>
            <a:r>
              <a:rPr lang="it-IT" sz="2800" dirty="0" smtClean="0"/>
              <a:t>Usare miscele  con sostanze attive a diverso meccanismo d’azione</a:t>
            </a:r>
          </a:p>
          <a:p>
            <a:r>
              <a:rPr lang="it-IT" sz="2800" dirty="0" smtClean="0"/>
              <a:t>Usare i prodotti a dose piena e mai sotto-dosati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20D9D5-061F-4371-8E7B-B7A8FD376F8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nuale\71a_Marstrand_osteria%20roman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8510281" cy="6858000"/>
          </a:xfrm>
          <a:prstGeom prst="rect">
            <a:avLst/>
          </a:prstGeom>
          <a:noFill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20D9D5-061F-4371-8E7B-B7A8FD376F8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o 40"/>
          <p:cNvGrpSpPr/>
          <p:nvPr/>
        </p:nvGrpSpPr>
        <p:grpSpPr>
          <a:xfrm>
            <a:off x="6072198" y="3929066"/>
            <a:ext cx="1493826" cy="1500198"/>
            <a:chOff x="6500826" y="3786190"/>
            <a:chExt cx="1493826" cy="1295137"/>
          </a:xfrm>
        </p:grpSpPr>
        <p:pic>
          <p:nvPicPr>
            <p:cNvPr id="1029" name="Immagine 7"/>
            <p:cNvPicPr>
              <a:picLocks noChangeAspect="1" noChangeArrowheads="1"/>
            </p:cNvPicPr>
            <p:nvPr/>
          </p:nvPicPr>
          <p:blipFill>
            <a:blip r:embed="rId2" cstate="print"/>
            <a:srcRect t="30772"/>
            <a:stretch>
              <a:fillRect/>
            </a:stretch>
          </p:blipFill>
          <p:spPr bwMode="auto">
            <a:xfrm rot="16200000">
              <a:off x="6286480" y="4000536"/>
              <a:ext cx="1270799" cy="842107"/>
            </a:xfrm>
            <a:prstGeom prst="rect">
              <a:avLst/>
            </a:prstGeom>
            <a:noFill/>
          </p:spPr>
        </p:pic>
        <p:pic>
          <p:nvPicPr>
            <p:cNvPr id="3" name="Picture 3" descr="G:\Manuale\Vitis_vinifera_flower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993079" y="4079755"/>
              <a:ext cx="1295137" cy="708008"/>
            </a:xfrm>
            <a:prstGeom prst="rect">
              <a:avLst/>
            </a:prstGeom>
            <a:noFill/>
          </p:spPr>
        </p:pic>
      </p:grpSp>
      <p:grpSp>
        <p:nvGrpSpPr>
          <p:cNvPr id="42" name="Gruppo 41"/>
          <p:cNvGrpSpPr/>
          <p:nvPr/>
        </p:nvGrpSpPr>
        <p:grpSpPr>
          <a:xfrm>
            <a:off x="5643570" y="1428736"/>
            <a:ext cx="1776422" cy="1443048"/>
            <a:chOff x="5214942" y="1643050"/>
            <a:chExt cx="1562108" cy="1228734"/>
          </a:xfrm>
        </p:grpSpPr>
        <p:pic>
          <p:nvPicPr>
            <p:cNvPr id="36" name="Immagin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719472" y="1799917"/>
              <a:ext cx="1214446" cy="900711"/>
            </a:xfrm>
            <a:prstGeom prst="rect">
              <a:avLst/>
            </a:prstGeom>
            <a:noFill/>
          </p:spPr>
        </p:pic>
        <p:pic>
          <p:nvPicPr>
            <p:cNvPr id="38" name="Picture 2" descr="C:\Users\loredana\Desktop\VITE\05%20vite%20particolari%20distensione%20grappolino%20DSCF9616[1].jpg"/>
            <p:cNvPicPr>
              <a:picLocks noChangeAspect="1" noChangeArrowheads="1"/>
            </p:cNvPicPr>
            <p:nvPr/>
          </p:nvPicPr>
          <p:blipFill>
            <a:blip r:embed="rId5" cstate="print"/>
            <a:srcRect t="10000"/>
            <a:stretch>
              <a:fillRect/>
            </a:stretch>
          </p:blipFill>
          <p:spPr bwMode="auto">
            <a:xfrm>
              <a:off x="5214942" y="1643050"/>
              <a:ext cx="682630" cy="1228734"/>
            </a:xfrm>
            <a:prstGeom prst="rect">
              <a:avLst/>
            </a:prstGeom>
            <a:noFill/>
          </p:spPr>
        </p:pic>
      </p:grpSp>
      <p:pic>
        <p:nvPicPr>
          <p:cNvPr id="1033" name="Immagine 13"/>
          <p:cNvPicPr>
            <a:picLocks noChangeAspect="1" noChangeArrowheads="1"/>
          </p:cNvPicPr>
          <p:nvPr/>
        </p:nvPicPr>
        <p:blipFill>
          <a:blip r:embed="rId6" cstate="print"/>
          <a:srcRect l="27505" r="22495"/>
          <a:stretch>
            <a:fillRect/>
          </a:stretch>
        </p:blipFill>
        <p:spPr bwMode="auto">
          <a:xfrm>
            <a:off x="714348" y="1785926"/>
            <a:ext cx="723903" cy="1284344"/>
          </a:xfrm>
          <a:prstGeom prst="rect">
            <a:avLst/>
          </a:prstGeom>
          <a:noFill/>
        </p:spPr>
      </p:pic>
      <p:grpSp>
        <p:nvGrpSpPr>
          <p:cNvPr id="35" name="Gruppo 34"/>
          <p:cNvGrpSpPr/>
          <p:nvPr/>
        </p:nvGrpSpPr>
        <p:grpSpPr>
          <a:xfrm>
            <a:off x="3000364" y="3929066"/>
            <a:ext cx="1889854" cy="1497552"/>
            <a:chOff x="5370296" y="3857628"/>
            <a:chExt cx="1818416" cy="1283238"/>
          </a:xfrm>
        </p:grpSpPr>
        <p:pic>
          <p:nvPicPr>
            <p:cNvPr id="1028" name="Immagine 9"/>
            <p:cNvPicPr>
              <a:picLocks noChangeAspect="1" noChangeArrowheads="1"/>
            </p:cNvPicPr>
            <p:nvPr/>
          </p:nvPicPr>
          <p:blipFill>
            <a:blip r:embed="rId7" cstate="print"/>
            <a:srcRect l="18797" r="29799"/>
            <a:stretch>
              <a:fillRect/>
            </a:stretch>
          </p:blipFill>
          <p:spPr bwMode="auto">
            <a:xfrm>
              <a:off x="6429388" y="3857628"/>
              <a:ext cx="759324" cy="1278861"/>
            </a:xfrm>
            <a:prstGeom prst="rect">
              <a:avLst/>
            </a:prstGeom>
            <a:noFill/>
          </p:spPr>
        </p:pic>
        <p:pic>
          <p:nvPicPr>
            <p:cNvPr id="1027" name="Immagine 8"/>
            <p:cNvPicPr>
              <a:picLocks noChangeAspect="1" noChangeArrowheads="1"/>
            </p:cNvPicPr>
            <p:nvPr/>
          </p:nvPicPr>
          <p:blipFill>
            <a:blip r:embed="rId8" cstate="print"/>
            <a:srcRect l="10917" r="12664"/>
            <a:stretch>
              <a:fillRect/>
            </a:stretch>
          </p:blipFill>
          <p:spPr bwMode="auto">
            <a:xfrm>
              <a:off x="5370296" y="3857628"/>
              <a:ext cx="1059092" cy="1283238"/>
            </a:xfrm>
            <a:prstGeom prst="rect">
              <a:avLst/>
            </a:prstGeom>
            <a:noFill/>
          </p:spPr>
        </p:pic>
      </p:grpSp>
      <p:pic>
        <p:nvPicPr>
          <p:cNvPr id="1026" name="Immagin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4143380"/>
            <a:ext cx="875116" cy="1400184"/>
          </a:xfrm>
          <a:prstGeom prst="rect">
            <a:avLst/>
          </a:prstGeom>
          <a:noFill/>
        </p:spPr>
      </p:pic>
      <p:pic>
        <p:nvPicPr>
          <p:cNvPr id="1025" name="Immagin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4143380"/>
            <a:ext cx="800836" cy="1406874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642910" y="3071810"/>
            <a:ext cx="107157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Swollen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buds</a:t>
            </a:r>
            <a:endParaRPr lang="it-IT" dirty="0">
              <a:latin typeface="+mn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428860" y="2928934"/>
            <a:ext cx="107157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Shoots</a:t>
            </a:r>
            <a:endParaRPr lang="it-IT" dirty="0" smtClean="0">
              <a:latin typeface="+mn-lt"/>
            </a:endParaRPr>
          </a:p>
          <a:p>
            <a:r>
              <a:rPr lang="it-IT" dirty="0" smtClean="0">
                <a:latin typeface="+mn-lt"/>
              </a:rPr>
              <a:t> 3-5 cm</a:t>
            </a:r>
            <a:endParaRPr lang="it-IT" dirty="0">
              <a:latin typeface="+mn-lt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571868" y="2928934"/>
            <a:ext cx="121444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small </a:t>
            </a:r>
            <a:r>
              <a:rPr lang="it-IT" dirty="0" err="1" smtClean="0">
                <a:latin typeface="+mn-lt"/>
              </a:rPr>
              <a:t>bunches</a:t>
            </a:r>
            <a:endParaRPr lang="it-IT" dirty="0">
              <a:latin typeface="+mn-lt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429388" y="2857496"/>
            <a:ext cx="128588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+mn-lt"/>
              </a:rPr>
              <a:t>Pre-</a:t>
            </a:r>
            <a:r>
              <a:rPr lang="it-IT" dirty="0" err="1" smtClean="0">
                <a:latin typeface="+mn-lt"/>
              </a:rPr>
              <a:t>bloom</a:t>
            </a:r>
            <a:endParaRPr lang="it-IT" dirty="0">
              <a:latin typeface="+mn-lt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15008" y="5429264"/>
            <a:ext cx="128588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Berry set</a:t>
            </a:r>
            <a:endParaRPr lang="it-IT" dirty="0">
              <a:latin typeface="+mn-lt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786182" y="5500702"/>
            <a:ext cx="1562287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Berry </a:t>
            </a:r>
            <a:r>
              <a:rPr lang="it-IT" dirty="0" err="1" smtClean="0">
                <a:latin typeface="+mn-lt"/>
              </a:rPr>
              <a:t>growing</a:t>
            </a:r>
            <a:endParaRPr lang="it-IT" dirty="0">
              <a:latin typeface="+mn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928926" y="5429264"/>
            <a:ext cx="107279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Bunch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closure</a:t>
            </a:r>
            <a:endParaRPr lang="it-IT" dirty="0">
              <a:latin typeface="+mn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357290" y="5500702"/>
            <a:ext cx="97436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+mn-lt"/>
              </a:rPr>
              <a:t>veraison</a:t>
            </a:r>
            <a:endParaRPr lang="it-IT" dirty="0">
              <a:latin typeface="+mn-lt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0" y="5500702"/>
            <a:ext cx="136563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+mn-lt"/>
              </a:rPr>
              <a:t>Maturation</a:t>
            </a:r>
            <a:endParaRPr lang="it-IT" dirty="0">
              <a:latin typeface="+mn-lt"/>
            </a:endParaRPr>
          </a:p>
        </p:txBody>
      </p:sp>
      <p:sp>
        <p:nvSpPr>
          <p:cNvPr id="26" name="Gallone 25"/>
          <p:cNvSpPr/>
          <p:nvPr/>
        </p:nvSpPr>
        <p:spPr bwMode="auto">
          <a:xfrm>
            <a:off x="1643042" y="2143116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Gallone 28"/>
          <p:cNvSpPr/>
          <p:nvPr/>
        </p:nvSpPr>
        <p:spPr bwMode="auto">
          <a:xfrm>
            <a:off x="4572000" y="2071678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1" name="Freccia circolare a sinistra 30"/>
          <p:cNvSpPr/>
          <p:nvPr/>
        </p:nvSpPr>
        <p:spPr bwMode="auto">
          <a:xfrm>
            <a:off x="7643834" y="2500306"/>
            <a:ext cx="731520" cy="1785950"/>
          </a:xfrm>
          <a:prstGeom prst="curved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2" name="Gallone 31"/>
          <p:cNvSpPr/>
          <p:nvPr/>
        </p:nvSpPr>
        <p:spPr bwMode="auto">
          <a:xfrm rot="10800000">
            <a:off x="2428860" y="4572008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3" name="Gallone 32"/>
          <p:cNvSpPr/>
          <p:nvPr/>
        </p:nvSpPr>
        <p:spPr bwMode="auto">
          <a:xfrm rot="10800000">
            <a:off x="5286380" y="4429132"/>
            <a:ext cx="484632" cy="484632"/>
          </a:xfrm>
          <a:prstGeom prst="chevron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14282" y="0"/>
            <a:ext cx="7929618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Downy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mildew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infection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risk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the </a:t>
            </a:r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growing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season</a:t>
            </a:r>
            <a:endParaRPr lang="it-IT" sz="4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2500298" y="1428736"/>
            <a:ext cx="1754200" cy="1514486"/>
            <a:chOff x="2320002" y="1643050"/>
            <a:chExt cx="1577306" cy="1228734"/>
          </a:xfrm>
        </p:grpSpPr>
        <p:pic>
          <p:nvPicPr>
            <p:cNvPr id="1032" name="Immagine 5"/>
            <p:cNvPicPr>
              <a:picLocks noChangeAspect="1" noChangeArrowheads="1"/>
            </p:cNvPicPr>
            <p:nvPr/>
          </p:nvPicPr>
          <p:blipFill>
            <a:blip r:embed="rId11" cstate="print"/>
            <a:srcRect l="16197" r="15453"/>
            <a:stretch>
              <a:fillRect/>
            </a:stretch>
          </p:blipFill>
          <p:spPr bwMode="auto">
            <a:xfrm>
              <a:off x="2320002" y="1643050"/>
              <a:ext cx="925292" cy="1214446"/>
            </a:xfrm>
            <a:prstGeom prst="rect">
              <a:avLst/>
            </a:prstGeom>
            <a:noFill/>
          </p:spPr>
        </p:pic>
        <p:pic>
          <p:nvPicPr>
            <p:cNvPr id="2" name="Picture 2" descr="C:\Users\loredana\Desktop\VITE\05%20vite%20particolari%20distensione%20grappolino%20DSCF9616[1].jpg"/>
            <p:cNvPicPr>
              <a:picLocks noChangeAspect="1" noChangeArrowheads="1"/>
            </p:cNvPicPr>
            <p:nvPr/>
          </p:nvPicPr>
          <p:blipFill>
            <a:blip r:embed="rId5" cstate="print"/>
            <a:srcRect t="10000"/>
            <a:stretch>
              <a:fillRect/>
            </a:stretch>
          </p:blipFill>
          <p:spPr bwMode="auto">
            <a:xfrm>
              <a:off x="3214678" y="1643050"/>
              <a:ext cx="682630" cy="1228734"/>
            </a:xfrm>
            <a:prstGeom prst="rect">
              <a:avLst/>
            </a:prstGeom>
            <a:noFill/>
          </p:spPr>
        </p:pic>
      </p:grpSp>
      <p:sp>
        <p:nvSpPr>
          <p:cNvPr id="39" name="Rettangolo 38"/>
          <p:cNvSpPr/>
          <p:nvPr/>
        </p:nvSpPr>
        <p:spPr>
          <a:xfrm>
            <a:off x="5357818" y="2857496"/>
            <a:ext cx="121444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Small </a:t>
            </a:r>
            <a:r>
              <a:rPr lang="it-IT" dirty="0" err="1" smtClean="0">
                <a:latin typeface="+mn-lt"/>
              </a:rPr>
              <a:t>bunches</a:t>
            </a:r>
            <a:endParaRPr lang="it-IT" dirty="0">
              <a:latin typeface="+mn-lt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715140" y="5357826"/>
            <a:ext cx="128588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+mn-lt"/>
              </a:rPr>
              <a:t>Pre-</a:t>
            </a:r>
            <a:r>
              <a:rPr lang="it-IT" dirty="0" err="1" smtClean="0">
                <a:latin typeface="+mn-lt"/>
              </a:rPr>
              <a:t>bloom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42852"/>
            <a:ext cx="7858148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Shoot</a:t>
            </a:r>
            <a:r>
              <a:rPr lang="it-IT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3-5 cm</a:t>
            </a:r>
            <a:r>
              <a:rPr lang="it-IT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</a:t>
            </a:r>
            <a:r>
              <a:rPr lang="it-IT" sz="4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bunches</a:t>
            </a:r>
            <a:r>
              <a:rPr lang="it-IT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4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visibles</a:t>
            </a:r>
            <a:endParaRPr lang="it-IT" sz="4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928670"/>
            <a:ext cx="828680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+mn-lt"/>
              </a:rPr>
              <a:t>Start to spray </a:t>
            </a:r>
            <a:r>
              <a:rPr lang="it-IT" sz="2400" dirty="0" err="1" smtClean="0">
                <a:latin typeface="+mn-lt"/>
              </a:rPr>
              <a:t>following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warning</a:t>
            </a:r>
            <a:r>
              <a:rPr lang="it-IT" sz="2400" dirty="0" smtClean="0">
                <a:latin typeface="+mn-lt"/>
              </a:rPr>
              <a:t> of </a:t>
            </a:r>
            <a:r>
              <a:rPr lang="it-IT" sz="2400" dirty="0" err="1" smtClean="0">
                <a:latin typeface="+mn-lt"/>
              </a:rPr>
              <a:t>forecasting</a:t>
            </a:r>
            <a:r>
              <a:rPr lang="it-IT" sz="2400" dirty="0" smtClean="0">
                <a:latin typeface="+mn-lt"/>
              </a:rPr>
              <a:t> model</a:t>
            </a:r>
            <a:endParaRPr lang="it-IT" sz="2400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58" y="1714488"/>
            <a:ext cx="700092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+mn-lt"/>
              </a:rPr>
              <a:t>Preventative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sprays</a:t>
            </a:r>
            <a:endParaRPr lang="it-IT" sz="2400" dirty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1472" y="2143116"/>
            <a:ext cx="742955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 smtClean="0">
              <a:latin typeface="+mn-lt"/>
            </a:endParaRPr>
          </a:p>
          <a:p>
            <a:r>
              <a:rPr lang="it-IT" sz="2400" b="1" dirty="0" smtClean="0">
                <a:latin typeface="+mn-lt"/>
              </a:rPr>
              <a:t>                    </a:t>
            </a:r>
            <a:r>
              <a:rPr lang="it-IT" sz="2400" b="1" dirty="0" err="1" smtClean="0">
                <a:latin typeface="+mn-lt"/>
              </a:rPr>
              <a:t>low</a:t>
            </a:r>
            <a:endParaRPr lang="it-IT" sz="2400" b="1" dirty="0">
              <a:latin typeface="+mn-lt"/>
            </a:endParaRPr>
          </a:p>
        </p:txBody>
      </p:sp>
      <p:sp>
        <p:nvSpPr>
          <p:cNvPr id="11" name="Freccia in giù 10"/>
          <p:cNvSpPr/>
          <p:nvPr/>
        </p:nvSpPr>
        <p:spPr bwMode="auto">
          <a:xfrm>
            <a:off x="2214546" y="2928934"/>
            <a:ext cx="285752" cy="571504"/>
          </a:xfrm>
          <a:prstGeom prst="downArrow">
            <a:avLst/>
          </a:prstGeom>
          <a:solidFill>
            <a:schemeClr val="bg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500034" y="4714884"/>
            <a:ext cx="3786214" cy="1857388"/>
            <a:chOff x="500034" y="4857760"/>
            <a:chExt cx="3786214" cy="1857388"/>
          </a:xfrm>
        </p:grpSpPr>
        <p:sp>
          <p:nvSpPr>
            <p:cNvPr id="12" name="Ovale 11"/>
            <p:cNvSpPr/>
            <p:nvPr/>
          </p:nvSpPr>
          <p:spPr bwMode="auto">
            <a:xfrm>
              <a:off x="500034" y="4857760"/>
              <a:ext cx="3786214" cy="1857388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714348" y="5101723"/>
              <a:ext cx="3429024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400" i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or 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in </a:t>
              </a:r>
              <a:r>
                <a:rPr lang="it-IT" sz="2400" i="1" dirty="0" err="1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mixtture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with </a:t>
              </a:r>
              <a:r>
                <a:rPr lang="it-IT" sz="2400" i="1" dirty="0" err="1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systemic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: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fosetyl-al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K-</a:t>
              </a: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phosphonate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928662" y="3500438"/>
            <a:ext cx="2928926" cy="1642086"/>
            <a:chOff x="928662" y="3286124"/>
            <a:chExt cx="2928926" cy="1642086"/>
          </a:xfrm>
        </p:grpSpPr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1500166" y="3358550"/>
              <a:ext cx="171451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copper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metiram</a:t>
              </a: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propineb</a:t>
              </a: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Ovale 13"/>
            <p:cNvSpPr/>
            <p:nvPr/>
          </p:nvSpPr>
          <p:spPr bwMode="auto">
            <a:xfrm>
              <a:off x="928662" y="3286124"/>
              <a:ext cx="2928926" cy="1571636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15" name="Freccia in giù 14"/>
          <p:cNvSpPr/>
          <p:nvPr/>
        </p:nvSpPr>
        <p:spPr bwMode="auto">
          <a:xfrm>
            <a:off x="6215074" y="3000372"/>
            <a:ext cx="285752" cy="571504"/>
          </a:xfrm>
          <a:prstGeom prst="downArrow">
            <a:avLst/>
          </a:prstGeom>
          <a:solidFill>
            <a:schemeClr val="bg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4429124" y="3571876"/>
            <a:ext cx="3786214" cy="2071702"/>
            <a:chOff x="4572000" y="3500438"/>
            <a:chExt cx="3786214" cy="2071702"/>
          </a:xfrm>
        </p:grpSpPr>
        <p:sp>
          <p:nvSpPr>
            <p:cNvPr id="9" name="CasellaDiTesto 8"/>
            <p:cNvSpPr txBox="1"/>
            <p:nvPr/>
          </p:nvSpPr>
          <p:spPr>
            <a:xfrm>
              <a:off x="4786884" y="3643314"/>
              <a:ext cx="34284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 eaLnBrk="0">
                <a:lnSpc>
                  <a:spcPct val="100000"/>
                </a:lnSpc>
                <a:buClrTx/>
                <a:buSzTx/>
              </a:pPr>
              <a:r>
                <a:rPr lang="it-IT" sz="2400" i="1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traslaminars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:</a:t>
              </a:r>
              <a:endParaRPr lang="it-IT" sz="2400" i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pPr lvl="0" algn="ctr" defTabSz="914400" eaLnBrk="0">
                <a:lnSpc>
                  <a:spcPct val="100000"/>
                </a:lnSpc>
                <a:buClrTx/>
                <a:buSzTx/>
              </a:pPr>
              <a:r>
                <a:rPr lang="it-IT" sz="2400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dimetomorf+Contact</a:t>
              </a:r>
              <a:endParaRPr lang="it-IT" sz="2400" dirty="0" smtClean="0">
                <a:latin typeface="+mn-lt"/>
                <a:cs typeface="Arial" pitchFamily="34" charset="0"/>
              </a:endParaRPr>
            </a:p>
            <a:p>
              <a:pPr lvl="0" algn="ctr" defTabSz="914400" eaLnBrk="0">
                <a:lnSpc>
                  <a:spcPct val="100000"/>
                </a:lnSpc>
                <a:buClrTx/>
                <a:buSzTx/>
              </a:pPr>
              <a:r>
                <a:rPr lang="it-IT" sz="2400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benthiavalicarb+copper</a:t>
              </a:r>
              <a:endParaRPr lang="it-IT" sz="2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pPr lvl="0" algn="ctr" defTabSz="914400" eaLnBrk="0">
                <a:lnSpc>
                  <a:spcPct val="100000"/>
                </a:lnSpc>
                <a:buClrTx/>
                <a:buSzTx/>
              </a:pPr>
              <a:r>
                <a:rPr lang="it-IT" sz="2400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mandipropamide+copper</a:t>
              </a:r>
              <a:endParaRPr lang="it-IT" sz="2400" dirty="0" smtClean="0">
                <a:latin typeface="+mn-lt"/>
                <a:cs typeface="Arial" pitchFamily="34" charset="0"/>
              </a:endParaRP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4572000" y="3500438"/>
              <a:ext cx="3786214" cy="2071702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5643570" y="2500306"/>
            <a:ext cx="121444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n-lt"/>
              </a:rPr>
              <a:t>High</a:t>
            </a:r>
            <a:endParaRPr lang="it-IT" sz="2400" dirty="0">
              <a:latin typeface="+mn-lt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4</a:t>
            </a:fld>
            <a:endParaRPr lang="it-IT"/>
          </a:p>
        </p:txBody>
      </p:sp>
      <p:grpSp>
        <p:nvGrpSpPr>
          <p:cNvPr id="25" name="Gruppo 24"/>
          <p:cNvGrpSpPr/>
          <p:nvPr/>
        </p:nvGrpSpPr>
        <p:grpSpPr>
          <a:xfrm>
            <a:off x="7786710" y="0"/>
            <a:ext cx="1357290" cy="1071546"/>
            <a:chOff x="2320002" y="1643050"/>
            <a:chExt cx="1577306" cy="1228734"/>
          </a:xfrm>
        </p:grpSpPr>
        <p:pic>
          <p:nvPicPr>
            <p:cNvPr id="30" name="Immagine 5"/>
            <p:cNvPicPr>
              <a:picLocks noChangeAspect="1" noChangeArrowheads="1"/>
            </p:cNvPicPr>
            <p:nvPr/>
          </p:nvPicPr>
          <p:blipFill>
            <a:blip r:embed="rId2" cstate="print"/>
            <a:srcRect l="16197" r="15453"/>
            <a:stretch>
              <a:fillRect/>
            </a:stretch>
          </p:blipFill>
          <p:spPr bwMode="auto">
            <a:xfrm>
              <a:off x="2320002" y="1643050"/>
              <a:ext cx="925292" cy="1214446"/>
            </a:xfrm>
            <a:prstGeom prst="rect">
              <a:avLst/>
            </a:prstGeom>
            <a:noFill/>
          </p:spPr>
        </p:pic>
        <p:pic>
          <p:nvPicPr>
            <p:cNvPr id="31" name="Picture 2" descr="C:\Users\loredana\Desktop\VITE\05%20vite%20particolari%20distensione%20grappolino%20DSCF9616[1].jpg"/>
            <p:cNvPicPr>
              <a:picLocks noChangeAspect="1" noChangeArrowheads="1"/>
            </p:cNvPicPr>
            <p:nvPr/>
          </p:nvPicPr>
          <p:blipFill>
            <a:blip r:embed="rId3" cstate="print"/>
            <a:srcRect t="10000"/>
            <a:stretch>
              <a:fillRect/>
            </a:stretch>
          </p:blipFill>
          <p:spPr bwMode="auto">
            <a:xfrm>
              <a:off x="3214678" y="1643050"/>
              <a:ext cx="682630" cy="12287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214290"/>
            <a:ext cx="778671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 </a:t>
            </a:r>
            <a:r>
              <a:rPr lang="it-IT" sz="4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grappolini</a:t>
            </a:r>
            <a:r>
              <a:rPr lang="it-IT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visibili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prefioritura</a:t>
            </a:r>
            <a:endParaRPr lang="it-IT" sz="4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1000108"/>
            <a:ext cx="8001056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+mn-lt"/>
              </a:rPr>
              <a:t>Vegetazione in elevato accrescimento e </a:t>
            </a:r>
            <a:r>
              <a:rPr lang="it-IT" sz="2400" dirty="0" err="1" smtClean="0">
                <a:latin typeface="+mn-lt"/>
              </a:rPr>
              <a:t>grappolini</a:t>
            </a:r>
            <a:r>
              <a:rPr lang="it-IT" sz="2400" dirty="0" smtClean="0">
                <a:latin typeface="+mn-lt"/>
              </a:rPr>
              <a:t> molto suscettibili </a:t>
            </a:r>
            <a:endParaRPr lang="it-IT" sz="2400" dirty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034" y="1714488"/>
            <a:ext cx="742955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n-lt"/>
              </a:rPr>
              <a:t>Rischio fitosanitario</a:t>
            </a:r>
          </a:p>
          <a:p>
            <a:pPr algn="ctr"/>
            <a:r>
              <a:rPr lang="it-IT" sz="2400" b="1" dirty="0" smtClean="0">
                <a:latin typeface="+mn-lt"/>
              </a:rPr>
              <a:t>Alto</a:t>
            </a:r>
            <a:endParaRPr lang="it-IT" sz="2400" b="1" dirty="0">
              <a:latin typeface="+mn-lt"/>
            </a:endParaRPr>
          </a:p>
        </p:txBody>
      </p:sp>
      <p:sp>
        <p:nvSpPr>
          <p:cNvPr id="11" name="Freccia in giù 10"/>
          <p:cNvSpPr/>
          <p:nvPr/>
        </p:nvSpPr>
        <p:spPr bwMode="auto">
          <a:xfrm>
            <a:off x="2143108" y="2357430"/>
            <a:ext cx="285752" cy="571504"/>
          </a:xfrm>
          <a:prstGeom prst="downArrow">
            <a:avLst/>
          </a:prstGeom>
          <a:solidFill>
            <a:schemeClr val="bg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1214414" y="5214950"/>
            <a:ext cx="3199827" cy="1357322"/>
            <a:chOff x="1506119" y="5072074"/>
            <a:chExt cx="3199827" cy="1357322"/>
          </a:xfrm>
        </p:grpSpPr>
        <p:sp>
          <p:nvSpPr>
            <p:cNvPr id="12" name="Ovale 11"/>
            <p:cNvSpPr/>
            <p:nvPr/>
          </p:nvSpPr>
          <p:spPr bwMode="auto">
            <a:xfrm>
              <a:off x="1506119" y="5072074"/>
              <a:ext cx="3199827" cy="1357322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1785918" y="5389044"/>
              <a:ext cx="279203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400" i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     </a:t>
              </a: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fosetyl-al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fosfonato</a:t>
              </a: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dipotassio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4357686" y="5179219"/>
            <a:ext cx="2643206" cy="1678781"/>
            <a:chOff x="4857752" y="5072074"/>
            <a:chExt cx="2643206" cy="1678781"/>
          </a:xfrm>
        </p:grpSpPr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5429256" y="5181195"/>
              <a:ext cx="171451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sali di rame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metiram</a:t>
              </a: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propineb</a:t>
              </a: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Ovale 13"/>
            <p:cNvSpPr/>
            <p:nvPr/>
          </p:nvSpPr>
          <p:spPr bwMode="auto">
            <a:xfrm>
              <a:off x="4857752" y="5072074"/>
              <a:ext cx="2643206" cy="1428760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15" name="Freccia in giù 14"/>
          <p:cNvSpPr/>
          <p:nvPr/>
        </p:nvSpPr>
        <p:spPr bwMode="auto">
          <a:xfrm>
            <a:off x="6072198" y="2357430"/>
            <a:ext cx="285752" cy="571504"/>
          </a:xfrm>
          <a:prstGeom prst="downArrow">
            <a:avLst/>
          </a:prstGeom>
          <a:solidFill>
            <a:schemeClr val="bg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4" name="Gruppo 21"/>
          <p:cNvGrpSpPr/>
          <p:nvPr/>
        </p:nvGrpSpPr>
        <p:grpSpPr>
          <a:xfrm>
            <a:off x="4357686" y="3000372"/>
            <a:ext cx="3786214" cy="2071702"/>
            <a:chOff x="4572000" y="3500438"/>
            <a:chExt cx="3786214" cy="2071702"/>
          </a:xfrm>
        </p:grpSpPr>
        <p:sp>
          <p:nvSpPr>
            <p:cNvPr id="9" name="CasellaDiTesto 8"/>
            <p:cNvSpPr txBox="1"/>
            <p:nvPr/>
          </p:nvSpPr>
          <p:spPr>
            <a:xfrm>
              <a:off x="5000628" y="3643314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eaLnBrk="0">
                <a:lnSpc>
                  <a:spcPct val="100000"/>
                </a:lnSpc>
                <a:buClrTx/>
                <a:buSzTx/>
              </a:pPr>
              <a:r>
                <a:rPr lang="it-IT" sz="2400" i="1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traslaminari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:</a:t>
              </a:r>
            </a:p>
            <a:p>
              <a:pPr lvl="0" defTabSz="914400" eaLnBrk="0">
                <a:lnSpc>
                  <a:spcPct val="100000"/>
                </a:lnSpc>
                <a:buClrTx/>
                <a:buSzTx/>
              </a:pPr>
              <a:r>
                <a:rPr lang="it-IT" sz="2400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dimetomorf+contatto</a:t>
              </a:r>
              <a:endParaRPr lang="it-IT" sz="2400" dirty="0" smtClean="0">
                <a:latin typeface="+mn-lt"/>
                <a:cs typeface="Arial" pitchFamily="34" charset="0"/>
              </a:endParaRPr>
            </a:p>
            <a:p>
              <a:pPr lvl="0" defTabSz="914400" eaLnBrk="0">
                <a:lnSpc>
                  <a:spcPct val="100000"/>
                </a:lnSpc>
                <a:buClrTx/>
                <a:buSzTx/>
              </a:pPr>
              <a:r>
                <a:rPr lang="it-IT" sz="2400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benthiavalicarb+rame</a:t>
              </a:r>
              <a:endParaRPr lang="it-IT" sz="2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pPr lvl="0" defTabSz="914400" eaLnBrk="0">
                <a:lnSpc>
                  <a:spcPct val="100000"/>
                </a:lnSpc>
                <a:buClrTx/>
                <a:buSzTx/>
              </a:pPr>
              <a:r>
                <a:rPr lang="it-IT" sz="2400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mandipropamide+rame</a:t>
              </a:r>
              <a:endParaRPr lang="it-IT" sz="2400" dirty="0" smtClean="0">
                <a:latin typeface="+mn-lt"/>
                <a:cs typeface="Arial" pitchFamily="34" charset="0"/>
              </a:endParaRP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4572000" y="3500438"/>
              <a:ext cx="3786214" cy="2071702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18" name="Segnaposto numero diapositiva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19" name="Gruppo 28"/>
          <p:cNvGrpSpPr/>
          <p:nvPr/>
        </p:nvGrpSpPr>
        <p:grpSpPr>
          <a:xfrm>
            <a:off x="428596" y="2928934"/>
            <a:ext cx="3786214" cy="2071702"/>
            <a:chOff x="4286248" y="5000636"/>
            <a:chExt cx="3786214" cy="2071702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4929190" y="5288340"/>
              <a:ext cx="3071834" cy="149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eaLnBrk="0">
                <a:lnSpc>
                  <a:spcPct val="100000"/>
                </a:lnSpc>
                <a:buClrTx/>
                <a:buSzTx/>
              </a:pPr>
              <a:r>
                <a:rPr lang="it-IT" sz="2400" i="1" dirty="0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sistemici:</a:t>
              </a:r>
            </a:p>
            <a:p>
              <a:r>
                <a:rPr lang="it-IT" sz="2400" dirty="0" err="1" smtClean="0">
                  <a:latin typeface="+mn-lt"/>
                </a:rPr>
                <a:t>benalaxyl+rame</a:t>
              </a:r>
              <a:endParaRPr lang="it-IT" sz="2400" dirty="0" smtClean="0">
                <a:latin typeface="+mn-lt"/>
              </a:endParaRPr>
            </a:p>
            <a:p>
              <a:r>
                <a:rPr lang="it-IT" sz="2400" dirty="0" smtClean="0">
                  <a:latin typeface="+mn-lt"/>
                </a:rPr>
                <a:t>metalaxyl-m+rame</a:t>
              </a:r>
            </a:p>
            <a:p>
              <a:r>
                <a:rPr lang="it-IT" sz="2400" dirty="0" err="1" smtClean="0">
                  <a:latin typeface="+mn-lt"/>
                </a:rPr>
                <a:t>metalaxyl+rame</a:t>
              </a:r>
              <a:endParaRPr lang="it-IT" sz="2400" dirty="0" smtClean="0">
                <a:latin typeface="+mn-lt"/>
              </a:endParaRPr>
            </a:p>
          </p:txBody>
        </p:sp>
        <p:sp>
          <p:nvSpPr>
            <p:cNvPr id="26" name="Ovale 25"/>
            <p:cNvSpPr/>
            <p:nvPr/>
          </p:nvSpPr>
          <p:spPr bwMode="auto">
            <a:xfrm>
              <a:off x="4286248" y="5000636"/>
              <a:ext cx="3786214" cy="2071702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7572396" y="0"/>
            <a:ext cx="1571604" cy="1000108"/>
            <a:chOff x="5214942" y="1643050"/>
            <a:chExt cx="1562108" cy="1228734"/>
          </a:xfrm>
        </p:grpSpPr>
        <p:pic>
          <p:nvPicPr>
            <p:cNvPr id="30" name="Immagin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719472" y="1799917"/>
              <a:ext cx="1214446" cy="900711"/>
            </a:xfrm>
            <a:prstGeom prst="rect">
              <a:avLst/>
            </a:prstGeom>
            <a:noFill/>
          </p:spPr>
        </p:pic>
        <p:pic>
          <p:nvPicPr>
            <p:cNvPr id="31" name="Picture 2" descr="C:\Users\loredana\Desktop\VITE\05%20vite%20particolari%20distensione%20grappolino%20DSCF9616[1].jpg"/>
            <p:cNvPicPr>
              <a:picLocks noChangeAspect="1" noChangeArrowheads="1"/>
            </p:cNvPicPr>
            <p:nvPr/>
          </p:nvPicPr>
          <p:blipFill>
            <a:blip r:embed="rId3" cstate="print"/>
            <a:srcRect t="10000"/>
            <a:stretch>
              <a:fillRect/>
            </a:stretch>
          </p:blipFill>
          <p:spPr bwMode="auto">
            <a:xfrm>
              <a:off x="5214942" y="1643050"/>
              <a:ext cx="682630" cy="1228734"/>
            </a:xfrm>
            <a:prstGeom prst="rect">
              <a:avLst/>
            </a:prstGeom>
            <a:noFill/>
          </p:spPr>
        </p:pic>
      </p:grpSp>
      <p:sp>
        <p:nvSpPr>
          <p:cNvPr id="32" name="Rettangolo 31"/>
          <p:cNvSpPr/>
          <p:nvPr/>
        </p:nvSpPr>
        <p:spPr>
          <a:xfrm>
            <a:off x="3500430" y="4929198"/>
            <a:ext cx="1928826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000000"/>
                </a:solidFill>
                <a:cs typeface="Times New Roman" pitchFamily="18" charset="0"/>
              </a:rPr>
              <a:t>in miscela con</a:t>
            </a:r>
            <a:r>
              <a:rPr lang="it-IT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it-IT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5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0"/>
            <a:ext cx="7572428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pre-</a:t>
            </a:r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bloom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to </a:t>
            </a:r>
            <a:r>
              <a:rPr lang="it-IT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berry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set</a:t>
            </a:r>
            <a:endParaRPr lang="it-IT" sz="4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29256" y="3443539"/>
            <a:ext cx="3214710" cy="261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200" i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contact</a:t>
            </a:r>
            <a:r>
              <a:rPr lang="it-IT" sz="22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  <a:endParaRPr lang="it-IT" sz="22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it-IT" sz="2200" dirty="0" err="1" smtClean="0">
                <a:latin typeface="+mn-lt"/>
              </a:rPr>
              <a:t>ametoctradin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ametoctradin+metiram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ciazofamide</a:t>
            </a:r>
            <a:endParaRPr lang="it-IT" sz="2200" dirty="0" smtClean="0">
              <a:latin typeface="+mn-lt"/>
            </a:endParaRPr>
          </a:p>
          <a:p>
            <a:r>
              <a:rPr lang="it-IT" sz="2200" dirty="0" smtClean="0">
                <a:latin typeface="+mn-lt"/>
              </a:rPr>
              <a:t>fenamidone+fosetyil-Al</a:t>
            </a:r>
          </a:p>
          <a:p>
            <a:r>
              <a:rPr lang="it-IT" sz="2200" dirty="0" smtClean="0">
                <a:latin typeface="+mn-lt"/>
              </a:rPr>
              <a:t>fenamidone+fosetyil-Al+ </a:t>
            </a:r>
            <a:r>
              <a:rPr lang="it-IT" sz="2200" dirty="0" err="1" smtClean="0">
                <a:latin typeface="+mn-lt"/>
              </a:rPr>
              <a:t>iprovalicarb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zoxamide</a:t>
            </a:r>
            <a:endParaRPr lang="it-IT" sz="2200" dirty="0" smtClean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28860" y="3214686"/>
            <a:ext cx="3071834" cy="326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it-IT" sz="2200" i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Traslaminar</a:t>
            </a:r>
            <a:r>
              <a:rPr lang="it-IT" sz="2200" i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it-IT" sz="2000" i="1" dirty="0" smtClean="0"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lang="it-IT" sz="2000" i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r>
              <a:rPr lang="it-IT" sz="2200" dirty="0" err="1" smtClean="0">
                <a:latin typeface="+mn-lt"/>
              </a:rPr>
              <a:t>benthiavalicarb+copper</a:t>
            </a:r>
            <a:r>
              <a:rPr lang="it-IT" sz="2200" dirty="0" smtClean="0">
                <a:latin typeface="+mn-lt"/>
              </a:rPr>
              <a:t>  </a:t>
            </a:r>
            <a:r>
              <a:rPr lang="it-IT" sz="2200" dirty="0" err="1" smtClean="0">
                <a:latin typeface="+mn-lt"/>
              </a:rPr>
              <a:t>dimetomorf+copper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dimetomorf+metiram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iprovalicarb+copper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mandipropamide+copper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fluopicolide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+propineb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fluopicolide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+</a:t>
            </a:r>
            <a:r>
              <a:rPr lang="it-IT" sz="2200" dirty="0" smtClean="0">
                <a:latin typeface="+mn-lt"/>
              </a:rPr>
              <a:t>fosetyl-al </a:t>
            </a:r>
          </a:p>
          <a:p>
            <a:r>
              <a:rPr lang="it-IT" sz="2200" dirty="0" smtClean="0">
                <a:latin typeface="+mn-lt"/>
              </a:rPr>
              <a:t>cymoxanil+fosetyl-Al/</a:t>
            </a:r>
            <a:r>
              <a:rPr lang="it-IT" sz="2200" dirty="0" err="1" smtClean="0">
                <a:latin typeface="+mn-lt"/>
              </a:rPr>
              <a:t>zoxamide</a:t>
            </a:r>
            <a:endParaRPr lang="it-IT" sz="2200" dirty="0" smtClean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1472" y="1214422"/>
            <a:ext cx="7429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n-lt"/>
              </a:rPr>
              <a:t>High </a:t>
            </a:r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>
              <a:latin typeface="+mn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214686"/>
            <a:ext cx="2643206" cy="203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2200" i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systemic</a:t>
            </a:r>
            <a:r>
              <a:rPr lang="it-IT" sz="2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  <a:endParaRPr kumimoji="0" lang="it-IT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r>
              <a:rPr lang="it-IT" sz="2200" dirty="0" err="1" smtClean="0">
                <a:latin typeface="+mn-lt"/>
              </a:rPr>
              <a:t>benalaxyl+copper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metalaxyl-m+copper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metalaxyl+copper</a:t>
            </a:r>
            <a:endParaRPr lang="it-IT" sz="2200" dirty="0" smtClean="0">
              <a:latin typeface="+mn-lt"/>
            </a:endParaRPr>
          </a:p>
          <a:p>
            <a:r>
              <a:rPr lang="it-IT" sz="2200" dirty="0" err="1" smtClean="0">
                <a:latin typeface="+mn-lt"/>
              </a:rPr>
              <a:t>fosetyl-al</a:t>
            </a:r>
            <a:r>
              <a:rPr lang="it-IT" sz="2200" dirty="0" smtClean="0">
                <a:latin typeface="+mn-lt"/>
              </a:rPr>
              <a:t> </a:t>
            </a:r>
          </a:p>
          <a:p>
            <a:r>
              <a:rPr lang="it-IT" sz="2200" dirty="0" smtClean="0">
                <a:latin typeface="+mn-lt"/>
              </a:rPr>
              <a:t>K-</a:t>
            </a:r>
            <a:r>
              <a:rPr lang="it-IT" sz="2200" dirty="0" err="1" smtClean="0">
                <a:latin typeface="+mn-lt"/>
              </a:rPr>
              <a:t>phosphonate</a:t>
            </a:r>
            <a:endParaRPr kumimoji="0" lang="it-IT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57488" y="171448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>
              <a:lnSpc>
                <a:spcPct val="100000"/>
              </a:lnSpc>
              <a:buClrTx/>
              <a:buSzTx/>
            </a:pPr>
            <a:r>
              <a:rPr lang="it-IT" sz="2400" b="1" dirty="0" err="1" smtClean="0">
                <a:latin typeface="+mn-lt"/>
              </a:rPr>
              <a:t>Formulations</a:t>
            </a:r>
            <a:r>
              <a:rPr lang="it-IT" sz="2400" b="1" dirty="0" smtClean="0">
                <a:latin typeface="+mn-lt"/>
              </a:rPr>
              <a:t> with </a:t>
            </a:r>
            <a:r>
              <a:rPr lang="it-IT" sz="2400" b="1" dirty="0" smtClean="0">
                <a:latin typeface="+mn-lt"/>
              </a:rPr>
              <a:t>2-3 </a:t>
            </a:r>
            <a:r>
              <a:rPr lang="it-IT" sz="2400" b="1" dirty="0" smtClean="0">
                <a:latin typeface="+mn-lt"/>
              </a:rPr>
              <a:t>mode of </a:t>
            </a:r>
            <a:r>
              <a:rPr lang="it-IT" sz="2400" b="1" dirty="0" err="1" smtClean="0">
                <a:latin typeface="+mn-lt"/>
              </a:rPr>
              <a:t>action</a:t>
            </a:r>
            <a:endParaRPr lang="it-IT" sz="2400" dirty="0" smtClean="0">
              <a:latin typeface="+mn-lt"/>
            </a:endParaRPr>
          </a:p>
        </p:txBody>
      </p:sp>
      <p:cxnSp>
        <p:nvCxnSpPr>
          <p:cNvPr id="21" name="Connettore 2 20"/>
          <p:cNvCxnSpPr/>
          <p:nvPr/>
        </p:nvCxnSpPr>
        <p:spPr bwMode="auto">
          <a:xfrm rot="10800000" flipV="1">
            <a:off x="2285984" y="2357430"/>
            <a:ext cx="714380" cy="28575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ttore 2 21"/>
          <p:cNvCxnSpPr/>
          <p:nvPr/>
        </p:nvCxnSpPr>
        <p:spPr bwMode="auto">
          <a:xfrm rot="5400000">
            <a:off x="3893339" y="2393149"/>
            <a:ext cx="500066" cy="42862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/>
          <p:nvPr/>
        </p:nvCxnSpPr>
        <p:spPr bwMode="auto">
          <a:xfrm rot="16200000" flipH="1">
            <a:off x="5500694" y="2357430"/>
            <a:ext cx="500066" cy="50006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Segnaposto numero diapositiva 1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7715272" y="0"/>
            <a:ext cx="1428728" cy="1142984"/>
            <a:chOff x="6500826" y="3786190"/>
            <a:chExt cx="1493826" cy="1295137"/>
          </a:xfrm>
        </p:grpSpPr>
        <p:pic>
          <p:nvPicPr>
            <p:cNvPr id="20" name="Immagine 7"/>
            <p:cNvPicPr>
              <a:picLocks noChangeAspect="1" noChangeArrowheads="1"/>
            </p:cNvPicPr>
            <p:nvPr/>
          </p:nvPicPr>
          <p:blipFill>
            <a:blip r:embed="rId2" cstate="print"/>
            <a:srcRect t="30772"/>
            <a:stretch>
              <a:fillRect/>
            </a:stretch>
          </p:blipFill>
          <p:spPr bwMode="auto">
            <a:xfrm rot="16200000">
              <a:off x="6286480" y="4000536"/>
              <a:ext cx="1270799" cy="842107"/>
            </a:xfrm>
            <a:prstGeom prst="rect">
              <a:avLst/>
            </a:prstGeom>
            <a:noFill/>
          </p:spPr>
        </p:pic>
        <p:pic>
          <p:nvPicPr>
            <p:cNvPr id="23" name="Picture 3" descr="G:\Manuale\Vitis_vinifera_flower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993079" y="4079755"/>
              <a:ext cx="1295137" cy="708008"/>
            </a:xfrm>
            <a:prstGeom prst="rect">
              <a:avLst/>
            </a:prstGeom>
            <a:noFill/>
          </p:spPr>
        </p:pic>
      </p:grpSp>
      <p:sp>
        <p:nvSpPr>
          <p:cNvPr id="28" name="Rettangolo 27"/>
          <p:cNvSpPr/>
          <p:nvPr/>
        </p:nvSpPr>
        <p:spPr>
          <a:xfrm>
            <a:off x="428596" y="642918"/>
            <a:ext cx="8001056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>
                <a:latin typeface="+mn-lt"/>
              </a:rPr>
              <a:t>Canopy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growing</a:t>
            </a:r>
            <a:r>
              <a:rPr lang="it-IT" sz="2400" dirty="0" smtClean="0">
                <a:latin typeface="+mn-lt"/>
              </a:rPr>
              <a:t> and </a:t>
            </a:r>
            <a:r>
              <a:rPr lang="it-IT" sz="2400" dirty="0" err="1" smtClean="0">
                <a:latin typeface="+mn-lt"/>
              </a:rPr>
              <a:t>susceptible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bunches</a:t>
            </a:r>
            <a:endParaRPr lang="it-IT" sz="2400" dirty="0">
              <a:latin typeface="+mn-lt"/>
            </a:endParaRP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0" y="3143248"/>
            <a:ext cx="2285984" cy="2286016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2357422" y="3143248"/>
            <a:ext cx="3000396" cy="3357586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5429256" y="3286124"/>
            <a:ext cx="3071834" cy="2928958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/>
      <p:bldP spid="10" grpId="0"/>
      <p:bldP spid="13" grpId="0"/>
      <p:bldP spid="19" grpId="0"/>
      <p:bldP spid="16" grpId="0" animBg="1"/>
      <p:bldP spid="17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8001056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dirty="0" smtClean="0">
                <a:latin typeface="+mn-lt"/>
              </a:rPr>
              <a:t>From </a:t>
            </a:r>
            <a:r>
              <a:rPr lang="it-IT" sz="4300" dirty="0" err="1" smtClean="0">
                <a:latin typeface="+mn-lt"/>
              </a:rPr>
              <a:t>berry</a:t>
            </a:r>
            <a:r>
              <a:rPr lang="it-IT" sz="4300" dirty="0" smtClean="0">
                <a:latin typeface="+mn-lt"/>
              </a:rPr>
              <a:t> </a:t>
            </a:r>
            <a:r>
              <a:rPr lang="it-IT" sz="4300" dirty="0" err="1" smtClean="0">
                <a:latin typeface="+mn-lt"/>
              </a:rPr>
              <a:t>growing</a:t>
            </a:r>
            <a:r>
              <a:rPr lang="it-IT" sz="4300" dirty="0" smtClean="0">
                <a:latin typeface="+mn-lt"/>
              </a:rPr>
              <a:t> to </a:t>
            </a:r>
            <a:r>
              <a:rPr lang="it-IT" sz="4300" dirty="0" err="1" smtClean="0">
                <a:latin typeface="+mn-lt"/>
              </a:rPr>
              <a:t>bunch</a:t>
            </a:r>
            <a:r>
              <a:rPr lang="it-IT" sz="4300" dirty="0" smtClean="0">
                <a:latin typeface="+mn-lt"/>
              </a:rPr>
              <a:t> </a:t>
            </a:r>
            <a:r>
              <a:rPr lang="it-IT" sz="4300" dirty="0" err="1" smtClean="0">
                <a:latin typeface="+mn-lt"/>
              </a:rPr>
              <a:t>closure</a:t>
            </a:r>
            <a:endParaRPr lang="it-IT" sz="4300" dirty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034" y="1714488"/>
            <a:ext cx="7429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n-lt"/>
              </a:rPr>
              <a:t>High </a:t>
            </a:r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14480" y="264318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>
              <a:lnSpc>
                <a:spcPct val="100000"/>
              </a:lnSpc>
              <a:buClrTx/>
              <a:buSzTx/>
            </a:pPr>
            <a:r>
              <a:rPr lang="it-IT" sz="2400" b="1" dirty="0" err="1" smtClean="0">
                <a:latin typeface="+mn-lt"/>
              </a:rPr>
              <a:t>Formulation</a:t>
            </a:r>
            <a:r>
              <a:rPr lang="it-IT" sz="2400" b="1" dirty="0" smtClean="0">
                <a:latin typeface="+mn-lt"/>
              </a:rPr>
              <a:t> with </a:t>
            </a:r>
            <a:r>
              <a:rPr lang="it-IT" sz="2400" b="1" dirty="0" err="1" smtClean="0">
                <a:latin typeface="+mn-lt"/>
              </a:rPr>
              <a:t>wax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affinity</a:t>
            </a:r>
            <a:endParaRPr lang="it-IT" sz="2400" dirty="0" smtClean="0">
              <a:latin typeface="+mn-lt"/>
            </a:endParaRPr>
          </a:p>
        </p:txBody>
      </p:sp>
      <p:cxnSp>
        <p:nvCxnSpPr>
          <p:cNvPr id="21" name="Connettore 2 20"/>
          <p:cNvCxnSpPr/>
          <p:nvPr/>
        </p:nvCxnSpPr>
        <p:spPr bwMode="auto">
          <a:xfrm rot="10800000" flipV="1">
            <a:off x="2143108" y="3143248"/>
            <a:ext cx="500066" cy="28575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/>
          <p:nvPr/>
        </p:nvCxnSpPr>
        <p:spPr bwMode="auto">
          <a:xfrm>
            <a:off x="4857752" y="3143248"/>
            <a:ext cx="500066" cy="28575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Segnaposto numero diapositiva 2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7598858" y="0"/>
            <a:ext cx="1545142" cy="926072"/>
            <a:chOff x="5715008" y="3357562"/>
            <a:chExt cx="2045208" cy="1283238"/>
          </a:xfrm>
        </p:grpSpPr>
        <p:pic>
          <p:nvPicPr>
            <p:cNvPr id="12" name="Immagine 9"/>
            <p:cNvPicPr>
              <a:picLocks noChangeAspect="1" noChangeArrowheads="1"/>
            </p:cNvPicPr>
            <p:nvPr/>
          </p:nvPicPr>
          <p:blipFill>
            <a:blip r:embed="rId2" cstate="print"/>
            <a:srcRect l="18797" r="29799"/>
            <a:stretch>
              <a:fillRect/>
            </a:stretch>
          </p:blipFill>
          <p:spPr bwMode="auto">
            <a:xfrm>
              <a:off x="7000892" y="3357562"/>
              <a:ext cx="759324" cy="1278861"/>
            </a:xfrm>
            <a:prstGeom prst="rect">
              <a:avLst/>
            </a:prstGeom>
            <a:noFill/>
          </p:spPr>
        </p:pic>
        <p:pic>
          <p:nvPicPr>
            <p:cNvPr id="13" name="Immagin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8" y="3429000"/>
              <a:ext cx="1308744" cy="1211800"/>
            </a:xfrm>
            <a:prstGeom prst="rect">
              <a:avLst/>
            </a:prstGeom>
            <a:noFill/>
          </p:spPr>
        </p:pic>
      </p:grpSp>
      <p:grpSp>
        <p:nvGrpSpPr>
          <p:cNvPr id="14" name="Gruppo 13"/>
          <p:cNvGrpSpPr/>
          <p:nvPr/>
        </p:nvGrpSpPr>
        <p:grpSpPr>
          <a:xfrm>
            <a:off x="2786050" y="5214950"/>
            <a:ext cx="3199827" cy="1357322"/>
            <a:chOff x="1506119" y="5072074"/>
            <a:chExt cx="3199827" cy="1357322"/>
          </a:xfrm>
        </p:grpSpPr>
        <p:sp>
          <p:nvSpPr>
            <p:cNvPr id="15" name="Ovale 14"/>
            <p:cNvSpPr/>
            <p:nvPr/>
          </p:nvSpPr>
          <p:spPr bwMode="auto">
            <a:xfrm>
              <a:off x="1506119" y="5072074"/>
              <a:ext cx="3199827" cy="1357322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1785918" y="5389044"/>
              <a:ext cx="279203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400" i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     </a:t>
              </a: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fosetyl-al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K-</a:t>
              </a:r>
              <a:r>
                <a:rPr kumimoji="0" lang="it-IT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rPr>
                <a:t>phosphonate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0" y="3500438"/>
            <a:ext cx="3929090" cy="2250561"/>
            <a:chOff x="0" y="3571876"/>
            <a:chExt cx="3929090" cy="2250561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714348" y="3643314"/>
              <a:ext cx="3143272" cy="2179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 smtClean="0">
                  <a:latin typeface="+mn-lt"/>
                </a:rPr>
                <a:t>contact</a:t>
              </a:r>
              <a:endParaRPr lang="it-IT" sz="2400" i="1" dirty="0" smtClean="0">
                <a:latin typeface="+mn-lt"/>
              </a:endParaRPr>
            </a:p>
            <a:p>
              <a:r>
                <a:rPr lang="it-IT" sz="2400" dirty="0" err="1" smtClean="0">
                  <a:latin typeface="+mn-lt"/>
                </a:rPr>
                <a:t>ametoctradin</a:t>
              </a:r>
              <a:endParaRPr lang="it-IT" sz="2400" dirty="0" smtClean="0">
                <a:latin typeface="+mn-lt"/>
              </a:endParaRPr>
            </a:p>
            <a:p>
              <a:r>
                <a:rPr lang="it-IT" sz="2400" dirty="0" err="1" smtClean="0">
                  <a:latin typeface="+mn-lt"/>
                </a:rPr>
                <a:t>ametoctradin+metiram</a:t>
              </a:r>
              <a:endParaRPr lang="it-IT" sz="2400" dirty="0" smtClean="0">
                <a:latin typeface="+mn-lt"/>
              </a:endParaRPr>
            </a:p>
            <a:p>
              <a:r>
                <a:rPr lang="it-IT" sz="2400" dirty="0" err="1" smtClean="0">
                  <a:latin typeface="+mn-lt"/>
                </a:rPr>
                <a:t>ciazofamide</a:t>
              </a:r>
              <a:endParaRPr lang="it-IT" sz="2400" dirty="0" smtClean="0">
                <a:latin typeface="+mn-lt"/>
              </a:endParaRPr>
            </a:p>
            <a:p>
              <a:r>
                <a:rPr lang="it-IT" sz="2400" dirty="0" err="1" smtClean="0">
                  <a:latin typeface="+mn-lt"/>
                </a:rPr>
                <a:t>zoxamide+rame</a:t>
              </a:r>
              <a:endParaRPr lang="it-IT" sz="2400" dirty="0" smtClean="0"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" name="Ovale 19"/>
            <p:cNvSpPr/>
            <p:nvPr/>
          </p:nvSpPr>
          <p:spPr bwMode="auto">
            <a:xfrm>
              <a:off x="0" y="3571876"/>
              <a:ext cx="3929090" cy="2071702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3857620" y="3714752"/>
            <a:ext cx="3786214" cy="1143008"/>
            <a:chOff x="3857620" y="3714752"/>
            <a:chExt cx="3786214" cy="1143008"/>
          </a:xfrm>
        </p:grpSpPr>
        <p:sp>
          <p:nvSpPr>
            <p:cNvPr id="9" name="CasellaDiTesto 8"/>
            <p:cNvSpPr txBox="1"/>
            <p:nvPr/>
          </p:nvSpPr>
          <p:spPr>
            <a:xfrm>
              <a:off x="4429124" y="3786190"/>
              <a:ext cx="3214710" cy="80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eaLnBrk="0">
                <a:lnSpc>
                  <a:spcPct val="100000"/>
                </a:lnSpc>
                <a:buClrTx/>
                <a:buSzTx/>
              </a:pPr>
              <a:r>
                <a:rPr lang="it-IT" sz="2400" i="1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traslaminar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:</a:t>
              </a:r>
              <a:endParaRPr lang="it-IT" sz="2400" i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r>
                <a:rPr lang="it-IT" sz="2400" dirty="0" err="1" smtClean="0">
                  <a:latin typeface="+mn-lt"/>
                </a:rPr>
                <a:t>fluopicolide</a:t>
              </a:r>
              <a:r>
                <a:rPr lang="it-IT" sz="2400" dirty="0" smtClean="0">
                  <a:latin typeface="+mn-lt"/>
                </a:rPr>
                <a:t> </a:t>
              </a:r>
              <a:r>
                <a:rPr lang="it-IT" sz="2400" dirty="0" err="1" smtClean="0">
                  <a:latin typeface="+mn-lt"/>
                </a:rPr>
                <a:t>+propineb</a:t>
              </a:r>
              <a:endParaRPr lang="it-IT" sz="2400" dirty="0" smtClean="0">
                <a:latin typeface="+mn-lt"/>
              </a:endParaRPr>
            </a:p>
          </p:txBody>
        </p:sp>
        <p:sp>
          <p:nvSpPr>
            <p:cNvPr id="22" name="Ovale 21"/>
            <p:cNvSpPr/>
            <p:nvPr/>
          </p:nvSpPr>
          <p:spPr bwMode="auto">
            <a:xfrm>
              <a:off x="3857620" y="3714752"/>
              <a:ext cx="3786214" cy="1143008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28" name="Rettangolo 27"/>
          <p:cNvSpPr/>
          <p:nvPr/>
        </p:nvSpPr>
        <p:spPr>
          <a:xfrm>
            <a:off x="357158" y="1285860"/>
            <a:ext cx="434819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>
                <a:latin typeface="+mn-lt"/>
              </a:rPr>
              <a:t>Bunches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still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susceptible</a:t>
            </a:r>
            <a:endParaRPr lang="it-IT" sz="2400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214290"/>
            <a:ext cx="7572428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+mn-lt"/>
              </a:rPr>
              <a:t>From </a:t>
            </a:r>
            <a:r>
              <a:rPr lang="it-IT" sz="4400" dirty="0" err="1" smtClean="0">
                <a:latin typeface="+mn-lt"/>
              </a:rPr>
              <a:t>veraison</a:t>
            </a:r>
            <a:r>
              <a:rPr lang="it-IT" sz="4400" dirty="0" smtClean="0">
                <a:latin typeface="+mn-lt"/>
              </a:rPr>
              <a:t> to </a:t>
            </a:r>
            <a:r>
              <a:rPr lang="it-IT" sz="4400" dirty="0" err="1" smtClean="0">
                <a:latin typeface="+mn-lt"/>
              </a:rPr>
              <a:t>maturation</a:t>
            </a:r>
            <a:endParaRPr lang="it-IT" sz="4400" dirty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5720" y="1857364"/>
            <a:ext cx="74295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+mn-lt"/>
              </a:rPr>
              <a:t>Low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disease</a:t>
            </a:r>
            <a:r>
              <a:rPr lang="it-IT" sz="2400" b="1" dirty="0" smtClean="0">
                <a:latin typeface="+mn-lt"/>
              </a:rPr>
              <a:t> pressure</a:t>
            </a:r>
            <a:endParaRPr lang="it-IT" sz="2400" b="1" dirty="0">
              <a:latin typeface="+mn-lt"/>
            </a:endParaRPr>
          </a:p>
        </p:txBody>
      </p:sp>
      <p:cxnSp>
        <p:nvCxnSpPr>
          <p:cNvPr id="21" name="Connettore 2 20"/>
          <p:cNvCxnSpPr/>
          <p:nvPr/>
        </p:nvCxnSpPr>
        <p:spPr bwMode="auto">
          <a:xfrm rot="10800000" flipV="1">
            <a:off x="2071670" y="2857496"/>
            <a:ext cx="857256" cy="5715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/>
          <p:nvPr/>
        </p:nvCxnSpPr>
        <p:spPr bwMode="auto">
          <a:xfrm>
            <a:off x="4786314" y="2857496"/>
            <a:ext cx="714380" cy="5715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4" y="0"/>
            <a:ext cx="857256" cy="1000108"/>
          </a:xfrm>
          <a:prstGeom prst="rect">
            <a:avLst/>
          </a:prstGeom>
        </p:spPr>
      </p:pic>
      <p:sp>
        <p:nvSpPr>
          <p:cNvPr id="13" name="Segnaposto numero diapositiva 1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06B00C7-661E-4804-A285-C1FA27E4C636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68" y="0"/>
            <a:ext cx="625068" cy="1000108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4857752" y="2643182"/>
            <a:ext cx="2786082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Infected</a:t>
            </a:r>
            <a:r>
              <a:rPr lang="it-IT" sz="2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plots</a:t>
            </a:r>
            <a:endParaRPr lang="it-IT" sz="2400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428596" y="1142984"/>
            <a:ext cx="434819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>
                <a:latin typeface="+mn-lt"/>
              </a:rPr>
              <a:t>Protection</a:t>
            </a:r>
            <a:r>
              <a:rPr lang="it-IT" sz="2400" dirty="0" smtClean="0">
                <a:latin typeface="+mn-lt"/>
              </a:rPr>
              <a:t> of new </a:t>
            </a:r>
            <a:r>
              <a:rPr lang="it-IT" sz="2400" dirty="0" err="1" smtClean="0">
                <a:latin typeface="+mn-lt"/>
              </a:rPr>
              <a:t>canopy</a:t>
            </a:r>
            <a:endParaRPr lang="it-IT" sz="2400" dirty="0">
              <a:latin typeface="+mn-lt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785786" y="3786190"/>
            <a:ext cx="2143140" cy="1291524"/>
            <a:chOff x="785786" y="3786190"/>
            <a:chExt cx="2143140" cy="1291524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1071538" y="3929066"/>
              <a:ext cx="1785950" cy="114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 smtClean="0">
                  <a:latin typeface="+mn-lt"/>
                </a:rPr>
                <a:t>contact</a:t>
              </a:r>
              <a:r>
                <a:rPr lang="it-IT" sz="2400" i="1" dirty="0" smtClean="0">
                  <a:latin typeface="+mn-lt"/>
                </a:rPr>
                <a:t>:</a:t>
              </a:r>
              <a:endParaRPr lang="it-IT" sz="2400" i="1" dirty="0" smtClean="0">
                <a:latin typeface="+mn-lt"/>
              </a:endParaRPr>
            </a:p>
            <a:p>
              <a:r>
                <a:rPr lang="it-IT" sz="2400" dirty="0" err="1" smtClean="0">
                  <a:latin typeface="+mn-lt"/>
                </a:rPr>
                <a:t>Copper</a:t>
              </a:r>
              <a:endParaRPr lang="it-IT" sz="2400" dirty="0" smtClean="0"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785786" y="3786190"/>
              <a:ext cx="2143140" cy="1214446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929058" y="3500438"/>
            <a:ext cx="3786214" cy="2214578"/>
            <a:chOff x="4143372" y="3214686"/>
            <a:chExt cx="3786214" cy="2214578"/>
          </a:xfrm>
        </p:grpSpPr>
        <p:sp>
          <p:nvSpPr>
            <p:cNvPr id="9" name="CasellaDiTesto 8"/>
            <p:cNvSpPr txBox="1"/>
            <p:nvPr/>
          </p:nvSpPr>
          <p:spPr>
            <a:xfrm>
              <a:off x="4572000" y="3643314"/>
              <a:ext cx="3357586" cy="151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eaLnBrk="0">
                <a:lnSpc>
                  <a:spcPct val="100000"/>
                </a:lnSpc>
                <a:buClrTx/>
                <a:buSzTx/>
              </a:pPr>
              <a:r>
                <a:rPr lang="it-IT" sz="2400" i="1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Sistemics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 to </a:t>
              </a:r>
              <a:r>
                <a:rPr lang="it-IT" sz="2400" i="1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protect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 new </a:t>
              </a:r>
              <a:r>
                <a:rPr lang="it-IT" sz="2400" i="1" dirty="0" err="1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s</a:t>
              </a:r>
              <a:r>
                <a:rPr lang="it-IT" sz="2400" i="1" dirty="0" err="1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hoots</a:t>
              </a:r>
              <a:r>
                <a:rPr lang="it-IT" sz="2400" i="1" dirty="0" smtClean="0">
                  <a:solidFill>
                    <a:srgbClr val="00000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:</a:t>
              </a:r>
              <a:endParaRPr lang="it-IT" sz="2400" i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endParaRPr>
            </a:p>
            <a:p>
              <a:r>
                <a:rPr lang="it-IT" sz="2400" dirty="0" smtClean="0">
                  <a:latin typeface="+mn-lt"/>
                </a:rPr>
                <a:t>fosetyl-Al</a:t>
              </a:r>
              <a:endParaRPr lang="it-IT" sz="2400" dirty="0" smtClean="0">
                <a:latin typeface="+mn-lt"/>
              </a:endParaRPr>
            </a:p>
            <a:p>
              <a:r>
                <a:rPr lang="it-IT" sz="2400" dirty="0" smtClean="0">
                  <a:latin typeface="+mn-lt"/>
                </a:rPr>
                <a:t>K-</a:t>
              </a:r>
              <a:r>
                <a:rPr lang="it-IT" sz="2400" dirty="0" err="1" smtClean="0">
                  <a:latin typeface="+mn-lt"/>
                </a:rPr>
                <a:t>phosphonate</a:t>
              </a:r>
              <a:endParaRPr lang="it-IT" sz="2400" dirty="0" smtClean="0">
                <a:latin typeface="+mn-lt"/>
              </a:endParaRPr>
            </a:p>
          </p:txBody>
        </p:sp>
        <p:sp>
          <p:nvSpPr>
            <p:cNvPr id="18" name="Ovale 17"/>
            <p:cNvSpPr/>
            <p:nvPr/>
          </p:nvSpPr>
          <p:spPr bwMode="auto">
            <a:xfrm>
              <a:off x="4143372" y="3214686"/>
              <a:ext cx="3786214" cy="2214578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5720" y="285728"/>
            <a:ext cx="8143932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3600" dirty="0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Active </a:t>
            </a:r>
            <a:r>
              <a:rPr lang="it-IT" sz="3600" dirty="0" err="1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features</a:t>
            </a:r>
            <a:endParaRPr lang="it-IT" sz="3600" dirty="0" smtClean="0">
              <a:solidFill>
                <a:srgbClr val="3E3D2D"/>
              </a:solidFill>
              <a:latin typeface="Cambria" charset="0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2800" dirty="0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For </a:t>
            </a:r>
            <a:r>
              <a:rPr lang="it-IT" sz="2800" dirty="0" err="1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downy</a:t>
            </a:r>
            <a:r>
              <a:rPr lang="it-IT" sz="2800" dirty="0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solidFill>
                  <a:srgbClr val="3E3D2D"/>
                </a:solidFill>
                <a:latin typeface="Cambria" charset="0"/>
                <a:ea typeface="+mj-ea"/>
                <a:cs typeface="+mj-cs"/>
              </a:rPr>
              <a:t>mildew</a:t>
            </a:r>
            <a:endParaRPr lang="it-IT" sz="2800" dirty="0">
              <a:solidFill>
                <a:srgbClr val="3E3D2D"/>
              </a:solidFill>
              <a:latin typeface="Cambria" charset="0"/>
              <a:ea typeface="+mj-ea"/>
              <a:cs typeface="+mj-c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808355"/>
              </p:ext>
            </p:extLst>
          </p:nvPr>
        </p:nvGraphicFramePr>
        <p:xfrm>
          <a:off x="285720" y="1428736"/>
          <a:ext cx="7929617" cy="422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857"/>
                <a:gridCol w="1463221"/>
                <a:gridCol w="706698"/>
                <a:gridCol w="714380"/>
                <a:gridCol w="1255267"/>
                <a:gridCol w="1030749"/>
                <a:gridCol w="1214445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A.I.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Chemical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group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Efficacy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on </a:t>
                      </a:r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leaf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Efficacy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on </a:t>
                      </a:r>
                      <a:r>
                        <a:rPr lang="it-IT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bunches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Mobility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the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plant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Risk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resistance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Limitation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n°appl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./season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Cu++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oxychloride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inorganic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Contact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Low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Cu++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hydroxide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Inorganic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smtClean="0">
                          <a:latin typeface="Arial"/>
                        </a:rPr>
                        <a:t>Contact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smtClean="0">
                          <a:latin typeface="Arial"/>
                        </a:rPr>
                        <a:t>Low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Bordeaux </a:t>
                      </a:r>
                      <a:r>
                        <a:rPr lang="it-IT" sz="1200" b="0" i="0" u="none" strike="noStrike" dirty="0" err="1" smtClean="0">
                          <a:latin typeface="Arial"/>
                        </a:rPr>
                        <a:t>mixture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Inorganic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smtClean="0">
                          <a:latin typeface="Arial"/>
                        </a:rPr>
                        <a:t>Contact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smtClean="0">
                          <a:latin typeface="Arial"/>
                        </a:rPr>
                        <a:t>Low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Cu++</a:t>
                      </a:r>
                      <a:r>
                        <a:rPr lang="it-IT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it-IT" sz="1200" b="0" i="0" u="none" strike="noStrike" baseline="0" dirty="0" err="1" smtClean="0">
                          <a:latin typeface="Arial"/>
                        </a:rPr>
                        <a:t>oxyde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Inorganic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smtClean="0">
                          <a:latin typeface="Arial"/>
                        </a:rPr>
                        <a:t>Contact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Low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18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latin typeface="Arial"/>
                        </a:rPr>
                        <a:t>metiram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Dithiocarbammates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smtClean="0">
                          <a:latin typeface="Arial"/>
                        </a:rPr>
                        <a:t>Contact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low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+mj-lt"/>
                        </a:rPr>
                        <a:t>After</a:t>
                      </a:r>
                      <a:r>
                        <a:rPr lang="it-IT" sz="1200" dirty="0" smtClean="0">
                          <a:latin typeface="+mj-lt"/>
                        </a:rPr>
                        <a:t> </a:t>
                      </a:r>
                      <a:r>
                        <a:rPr lang="it-IT" sz="1200" dirty="0" err="1" smtClean="0">
                          <a:latin typeface="+mj-lt"/>
                        </a:rPr>
                        <a:t>bloom</a:t>
                      </a:r>
                      <a:r>
                        <a:rPr lang="it-IT" sz="1200" dirty="0" smtClean="0">
                          <a:latin typeface="+mj-lt"/>
                        </a:rPr>
                        <a:t> </a:t>
                      </a:r>
                      <a:r>
                        <a:rPr lang="it-IT" sz="1200" dirty="0" err="1" smtClean="0">
                          <a:latin typeface="+mj-lt"/>
                        </a:rPr>
                        <a:t>max</a:t>
                      </a:r>
                      <a:r>
                        <a:rPr lang="it-IT" sz="1200" dirty="0" smtClean="0">
                          <a:latin typeface="+mj-lt"/>
                        </a:rPr>
                        <a:t>  2 </a:t>
                      </a:r>
                      <a:r>
                        <a:rPr lang="it-IT" sz="1200" dirty="0" err="1" smtClean="0">
                          <a:latin typeface="+mj-lt"/>
                        </a:rPr>
                        <a:t>sprays</a:t>
                      </a:r>
                      <a:r>
                        <a:rPr lang="it-IT" sz="1200" dirty="0" smtClean="0">
                          <a:latin typeface="+mj-lt"/>
                        </a:rPr>
                        <a:t> </a:t>
                      </a:r>
                      <a:endParaRPr lang="it-IT" sz="12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latin typeface="Arial"/>
                        </a:rPr>
                        <a:t>propineb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 smtClean="0">
                          <a:latin typeface="Arial"/>
                        </a:rPr>
                        <a:t>Dithiocarbammates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latin typeface="Arial"/>
                        </a:rPr>
                        <a:t>++</a:t>
                      </a:r>
                      <a:endParaRPr lang="it-IT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Contact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err="1" smtClean="0">
                          <a:latin typeface="Arial"/>
                        </a:rPr>
                        <a:t>low</a:t>
                      </a:r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8" name="Segnaposto numero diapositiva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F988307-A929-455E-97AA-28EC52F9C45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a di difesa del pomodoro da industria_lory">
  <a:themeElements>
    <a:clrScheme name="Personalizzato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FF0000"/>
      </a:accent1>
      <a:accent2>
        <a:srgbClr val="FEB80A"/>
      </a:accent2>
      <a:accent3>
        <a:srgbClr val="FF0000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Strategia di difesa del pomodoro da industria_lory</Template>
  <TotalTime>2078</TotalTime>
  <Words>1106</Words>
  <Application>Microsoft Office PowerPoint</Application>
  <PresentationFormat>Presentazione su schermo (4:3)</PresentationFormat>
  <Paragraphs>639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Strategia di difesa del pomodoro da industria_lory</vt:lpstr>
      <vt:lpstr>Tema di Office</vt:lpstr>
      <vt:lpstr>Tema di Office</vt:lpstr>
      <vt:lpstr>Downy &amp; powdery mildew control strategy in vineyard</vt:lpstr>
      <vt:lpstr>Choice of fungicide for downy mildew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Choice of fungicide for powdery mildew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Strategia antiresistenza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per la difesa da peronospora e alternaria</dc:title>
  <dc:creator>loredana</dc:creator>
  <cp:lastModifiedBy>Bugiani Riccardo</cp:lastModifiedBy>
  <cp:revision>127</cp:revision>
  <cp:lastPrinted>1601-01-01T00:00:00Z</cp:lastPrinted>
  <dcterms:created xsi:type="dcterms:W3CDTF">2015-02-11T10:20:54Z</dcterms:created>
  <dcterms:modified xsi:type="dcterms:W3CDTF">2015-06-11T13:33:26Z</dcterms:modified>
</cp:coreProperties>
</file>